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Helvetica Neue"/>
      <p:regular r:id="rId70"/>
      <p:bold r:id="rId71"/>
      <p:italic r:id="rId72"/>
      <p:boldItalic r:id="rId73"/>
    </p:embeddedFont>
    <p:embeddedFont>
      <p:font typeface="Helvetica Neue Light"/>
      <p:regular r:id="rId74"/>
      <p:bold r:id="rId75"/>
      <p:italic r:id="rId76"/>
      <p:boldItalic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8BAB23-811E-4976-9075-A34E7D3C8DFD}">
  <a:tblStyle styleId="{A78BAB23-811E-4976-9075-A34E7D3C8DF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4.xml"/><Relationship Id="rId75" Type="http://schemas.openxmlformats.org/officeDocument/2006/relationships/font" Target="fonts/HelveticaNeueLight-bold.fntdata"/><Relationship Id="rId30" Type="http://schemas.openxmlformats.org/officeDocument/2006/relationships/slide" Target="slides/slide23.xml"/><Relationship Id="rId74" Type="http://schemas.openxmlformats.org/officeDocument/2006/relationships/font" Target="fonts/HelveticaNeueLight-regular.fntdata"/><Relationship Id="rId33" Type="http://schemas.openxmlformats.org/officeDocument/2006/relationships/slide" Target="slides/slide26.xml"/><Relationship Id="rId77" Type="http://schemas.openxmlformats.org/officeDocument/2006/relationships/font" Target="fonts/HelveticaNeueLight-boldItalic.fntdata"/><Relationship Id="rId32" Type="http://schemas.openxmlformats.org/officeDocument/2006/relationships/slide" Target="slides/slide25.xml"/><Relationship Id="rId76" Type="http://schemas.openxmlformats.org/officeDocument/2006/relationships/font" Target="fonts/HelveticaNeueLight-italic.fntdata"/><Relationship Id="rId35" Type="http://schemas.openxmlformats.org/officeDocument/2006/relationships/slide" Target="slides/slide28.xml"/><Relationship Id="rId79" Type="http://schemas.openxmlformats.org/officeDocument/2006/relationships/font" Target="fonts/DMSans-bold.fntdata"/><Relationship Id="rId34" Type="http://schemas.openxmlformats.org/officeDocument/2006/relationships/slide" Target="slides/slide27.xml"/><Relationship Id="rId78" Type="http://schemas.openxmlformats.org/officeDocument/2006/relationships/font" Target="fonts/DMSans-regular.fntdata"/><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823cefd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4823cefd7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Profesor/a: En caso de ser posible, es recomendable que lo que se muestra en el video sea presentado como ejemplo en vivo.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823cefd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4823cefd7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c9df1b23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c9df1b23b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recomendamos que durante el break y al final de la clase les recomiende a sus estudiantes que escuchen el podcast.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e3958dc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fe3958dc8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0eb77b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40eb77b1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4823cefd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4823cefd77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f2b19fb1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f2b19fb1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40eb77b1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40eb77b1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8398b6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8398b6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8398b6e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8398b6e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c9df1b23b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c9df1b23b1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recomendamos que durante el break y al final de la clase les recomiende a sus estudiantes que escuchen el podcast.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highlight>
                  <a:srgbClr val="EAFF6A"/>
                </a:highlight>
                <a:latin typeface="DM Sans"/>
                <a:ea typeface="DM Sans"/>
                <a:cs typeface="DM Sans"/>
                <a:sym typeface="DM Sans"/>
              </a:rPr>
              <a:t>Para profes/tutores: </a:t>
            </a:r>
            <a:r>
              <a:rPr lang="es">
                <a:latin typeface="DM Sans"/>
                <a:ea typeface="DM Sans"/>
                <a:cs typeface="DM Sans"/>
                <a:sym typeface="DM Sans"/>
              </a:rPr>
              <a:t>Algunas preguntas orientadoras pueden ser “¿Se encontraron con alguna dificultad? ¿Hay algo que no entiendan? ¿Tuvieron alguna dificultad que hayan podido resolver y quieren contarla al grupo?”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b="0" i="0" sz="3600">
                <a:solidFill>
                  <a:srgbClr val="494949"/>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b="0" i="0">
                <a:solidFill>
                  <a:schemeClr val="dk1"/>
                </a:solidFil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 name="Google Shape;38;p13"/>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 name="Google Shape;39;p13"/>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rmAutofit/>
          </a:bodyPr>
          <a:lstStyle>
            <a:lvl1pPr indent="0" lvl="0" marL="0" algn="r">
              <a:lnSpc>
                <a:spcPct val="100000"/>
              </a:lnSpc>
              <a:spcBef>
                <a:spcPts val="0"/>
              </a:spcBef>
              <a:spcAft>
                <a:spcPts val="0"/>
              </a:spcAft>
              <a:buSzPts val="1000"/>
              <a:buNone/>
              <a:defRPr>
                <a:solidFill>
                  <a:srgbClr val="888888"/>
                </a:solidFill>
              </a:defRPr>
            </a:lvl1pPr>
            <a:lvl2pPr indent="0" lvl="1" marL="0" algn="r">
              <a:lnSpc>
                <a:spcPct val="100000"/>
              </a:lnSpc>
              <a:spcBef>
                <a:spcPts val="0"/>
              </a:spcBef>
              <a:spcAft>
                <a:spcPts val="0"/>
              </a:spcAft>
              <a:buSzPts val="1000"/>
              <a:buNone/>
              <a:defRPr>
                <a:solidFill>
                  <a:srgbClr val="888888"/>
                </a:solidFill>
              </a:defRPr>
            </a:lvl2pPr>
            <a:lvl3pPr indent="0" lvl="2" marL="0" algn="r">
              <a:lnSpc>
                <a:spcPct val="100000"/>
              </a:lnSpc>
              <a:spcBef>
                <a:spcPts val="0"/>
              </a:spcBef>
              <a:spcAft>
                <a:spcPts val="0"/>
              </a:spcAft>
              <a:buSzPts val="1000"/>
              <a:buNone/>
              <a:defRPr>
                <a:solidFill>
                  <a:srgbClr val="888888"/>
                </a:solidFill>
              </a:defRPr>
            </a:lvl3pPr>
            <a:lvl4pPr indent="0" lvl="3" marL="0" algn="r">
              <a:lnSpc>
                <a:spcPct val="100000"/>
              </a:lnSpc>
              <a:spcBef>
                <a:spcPts val="0"/>
              </a:spcBef>
              <a:spcAft>
                <a:spcPts val="0"/>
              </a:spcAft>
              <a:buSzPts val="1000"/>
              <a:buNone/>
              <a:defRPr>
                <a:solidFill>
                  <a:srgbClr val="888888"/>
                </a:solidFill>
              </a:defRPr>
            </a:lvl4pPr>
            <a:lvl5pPr indent="0" lvl="4" marL="0" algn="r">
              <a:lnSpc>
                <a:spcPct val="100000"/>
              </a:lnSpc>
              <a:spcBef>
                <a:spcPts val="0"/>
              </a:spcBef>
              <a:spcAft>
                <a:spcPts val="0"/>
              </a:spcAft>
              <a:buSzPts val="1000"/>
              <a:buNone/>
              <a:defRPr>
                <a:solidFill>
                  <a:srgbClr val="888888"/>
                </a:solidFill>
              </a:defRPr>
            </a:lvl5pPr>
            <a:lvl6pPr indent="0" lvl="5" marL="0" algn="r">
              <a:lnSpc>
                <a:spcPct val="100000"/>
              </a:lnSpc>
              <a:spcBef>
                <a:spcPts val="0"/>
              </a:spcBef>
              <a:spcAft>
                <a:spcPts val="0"/>
              </a:spcAft>
              <a:buSzPts val="1000"/>
              <a:buNone/>
              <a:defRPr>
                <a:solidFill>
                  <a:srgbClr val="888888"/>
                </a:solidFill>
              </a:defRPr>
            </a:lvl6pPr>
            <a:lvl7pPr indent="0" lvl="6" marL="0" algn="r">
              <a:lnSpc>
                <a:spcPct val="100000"/>
              </a:lnSpc>
              <a:spcBef>
                <a:spcPts val="0"/>
              </a:spcBef>
              <a:spcAft>
                <a:spcPts val="0"/>
              </a:spcAft>
              <a:buSzPts val="1000"/>
              <a:buNone/>
              <a:defRPr>
                <a:solidFill>
                  <a:srgbClr val="888888"/>
                </a:solidFill>
              </a:defRPr>
            </a:lvl7pPr>
            <a:lvl8pPr indent="0" lvl="7" marL="0" algn="r">
              <a:lnSpc>
                <a:spcPct val="100000"/>
              </a:lnSpc>
              <a:spcBef>
                <a:spcPts val="0"/>
              </a:spcBef>
              <a:spcAft>
                <a:spcPts val="0"/>
              </a:spcAft>
              <a:buSzPts val="1000"/>
              <a:buNone/>
              <a:defRPr>
                <a:solidFill>
                  <a:srgbClr val="888888"/>
                </a:solidFill>
              </a:defRPr>
            </a:lvl8pPr>
            <a:lvl9pPr indent="0" lvl="8" marL="0" algn="r">
              <a:lnSpc>
                <a:spcPct val="100000"/>
              </a:lnSpc>
              <a:spcBef>
                <a:spcPts val="0"/>
              </a:spcBef>
              <a:spcAft>
                <a:spcPts val="0"/>
              </a:spcAft>
              <a:buSzPts val="1000"/>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0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6" name="Shape 46"/>
        <p:cNvGrpSpPr/>
        <p:nvPr/>
      </p:nvGrpSpPr>
      <p:grpSpPr>
        <a:xfrm>
          <a:off x="0" y="0"/>
          <a:ext cx="0" cy="0"/>
          <a:chOff x="0" y="0"/>
          <a:chExt cx="0" cy="0"/>
        </a:xfrm>
      </p:grpSpPr>
      <p:sp>
        <p:nvSpPr>
          <p:cNvPr id="47" name="Google Shape;47;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9" name="Google Shape;49;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 name="Google Shape;54;p1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2" name="Shape 62"/>
        <p:cNvGrpSpPr/>
        <p:nvPr/>
      </p:nvGrpSpPr>
      <p:grpSpPr>
        <a:xfrm>
          <a:off x="0" y="0"/>
          <a:ext cx="0" cy="0"/>
          <a:chOff x="0" y="0"/>
          <a:chExt cx="0" cy="0"/>
        </a:xfrm>
      </p:grpSpPr>
      <p:pic>
        <p:nvPicPr>
          <p:cNvPr id="63" name="Google Shape;63;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2" name="Google Shape;72;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 name="Google Shape;75;p2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 name="Shape 26"/>
        <p:cNvGrpSpPr/>
        <p:nvPr/>
      </p:nvGrpSpPr>
      <p:grpSpPr>
        <a:xfrm>
          <a:off x="0" y="0"/>
          <a:ext cx="0" cy="0"/>
          <a:chOff x="0" y="0"/>
          <a:chExt cx="0" cy="0"/>
        </a:xfrm>
      </p:grpSpPr>
      <p:sp>
        <p:nvSpPr>
          <p:cNvPr id="27" name="Google Shape;27;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9" name="Google Shape;29;p1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 name="Shape 42"/>
        <p:cNvGrpSpPr/>
        <p:nvPr/>
      </p:nvGrpSpPr>
      <p:grpSpPr>
        <a:xfrm>
          <a:off x="0" y="0"/>
          <a:ext cx="0" cy="0"/>
          <a:chOff x="0" y="0"/>
          <a:chExt cx="0" cy="0"/>
        </a:xfrm>
      </p:grpSpPr>
      <p:sp>
        <p:nvSpPr>
          <p:cNvPr id="43" name="Google Shape;4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 name="Google Shape;4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5" name="Google Shape;4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help.pythonanywhere.com/pages/DeployExistingDjangoProject/" TargetMode="External"/><Relationship Id="rId4" Type="http://schemas.openxmlformats.org/officeDocument/2006/relationships/hyperlink" Target="https://www.pythonanywhere.com/" TargetMode="External"/><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hyperlink" Target="https://www.youtube.com/watch?v=H7GTDwgXDBc&amp;t=1s" TargetMode="External"/><Relationship Id="rId5" Type="http://schemas.openxmlformats.org/officeDocument/2006/relationships/hyperlink" Target="http://www.youtube.com/watch?v=H7GTDwgXDBc" TargetMode="External"/><Relationship Id="rId6"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netguru.com/blog/django-hosting" TargetMode="External"/><Relationship Id="rId4" Type="http://schemas.openxmlformats.org/officeDocument/2006/relationships/hyperlink" Target="https://aws.amazon.com/es/getting-started/hands-on/deploy-python-application/" TargetMode="External"/><Relationship Id="rId5" Type="http://schemas.openxmlformats.org/officeDocument/2006/relationships/image" Target="../media/image36.png"/><Relationship Id="rId6"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drive.google.com/file/d/1M1uOzyr3s2K_2lhsMdQhhG3wk89gn9CI/view"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hyperlink" Target="https://www.codeboxsystems.com/tutorials/sp/python-yield-generators-and-generator-expressions/" TargetMode="External"/><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54.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slide" Target="/ppt/slides/slide7.xml"/><Relationship Id="rId6" Type="http://schemas.openxmlformats.org/officeDocument/2006/relationships/slide" Target="/ppt/slides/slide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coderhouse.com/online/desarrollo-web-online" TargetMode="External"/><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hyperlink" Target="https://www.coderhouse.com/online/sql" TargetMode="External"/><Relationship Id="rId5"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hyperlink" Target="https://www.w3schools.com/pyth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s://drive.google.com/file/d/1M1uOzyr3s2K_2lhsMdQhhG3wk89gn9CI/vie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2" name="Google Shape;82;p2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3" name="Google Shape;83;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Heroku</a:t>
            </a:r>
            <a:endParaRPr b="1" i="0" sz="4000" u="none" cap="none" strike="noStrike">
              <a:solidFill>
                <a:schemeClr val="dk1"/>
              </a:solidFill>
              <a:latin typeface="DM Sans"/>
              <a:ea typeface="DM Sans"/>
              <a:cs typeface="DM Sans"/>
              <a:sym typeface="DM Sans"/>
            </a:endParaRPr>
          </a:p>
        </p:txBody>
      </p:sp>
      <p:sp>
        <p:nvSpPr>
          <p:cNvPr id="164" name="Google Shape;164;p37"/>
          <p:cNvSpPr txBox="1"/>
          <p:nvPr/>
        </p:nvSpPr>
        <p:spPr>
          <a:xfrm>
            <a:off x="457725" y="2059225"/>
            <a:ext cx="5790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popularidad de Heroku ha crecido en los últimos años, principalmente por su facilidad de uso.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Fue </a:t>
            </a:r>
            <a:r>
              <a:rPr b="0" i="0" lang="es" sz="1350" u="none" cap="none" strike="noStrike">
                <a:solidFill>
                  <a:srgbClr val="000000"/>
                </a:solidFill>
                <a:highlight>
                  <a:schemeClr val="accent6"/>
                </a:highlight>
                <a:latin typeface="DM Sans"/>
                <a:ea typeface="DM Sans"/>
                <a:cs typeface="DM Sans"/>
                <a:sym typeface="DM Sans"/>
              </a:rPr>
              <a:t>creada por desarrolladores</a:t>
            </a:r>
            <a:r>
              <a:rPr b="0" i="0" lang="es" sz="1350" u="none" cap="none" strike="noStrike">
                <a:solidFill>
                  <a:srgbClr val="000000"/>
                </a:solidFill>
                <a:latin typeface="DM Sans"/>
                <a:ea typeface="DM Sans"/>
                <a:cs typeface="DM Sans"/>
                <a:sym typeface="DM Sans"/>
              </a:rPr>
              <a:t> para desarrolladores, lo que la convierte en la mejor opción para muchos proyectos de desarrollo.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165" name="Google Shape;165;p37"/>
          <p:cNvPicPr preferRelativeResize="0"/>
          <p:nvPr/>
        </p:nvPicPr>
        <p:blipFill rotWithShape="1">
          <a:blip r:embed="rId3">
            <a:alphaModFix/>
          </a:blip>
          <a:srcRect b="0" l="0" r="0" t="0"/>
          <a:stretch/>
        </p:blipFill>
        <p:spPr>
          <a:xfrm>
            <a:off x="6402762" y="1847737"/>
            <a:ext cx="1448026" cy="1448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Pythonanywhere</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a:t>
            </a:r>
            <a:endParaRPr b="1" i="0" sz="4000" u="none" cap="none" strike="noStrike">
              <a:solidFill>
                <a:schemeClr val="dk1"/>
              </a:solidFill>
              <a:latin typeface="DM Sans"/>
              <a:ea typeface="DM Sans"/>
              <a:cs typeface="DM Sans"/>
              <a:sym typeface="DM Sans"/>
            </a:endParaRPr>
          </a:p>
        </p:txBody>
      </p:sp>
      <p:sp>
        <p:nvSpPr>
          <p:cNvPr id="176" name="Google Shape;176;p39"/>
          <p:cNvSpPr txBox="1"/>
          <p:nvPr/>
        </p:nvSpPr>
        <p:spPr>
          <a:xfrm>
            <a:off x="503250" y="1827025"/>
            <a:ext cx="7527900" cy="9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Hosting dedicado únicamente a aplicaciones basado en Python.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Contiene un entorno muy amigable, acceso bash mediante la web, administración de base de datos, entorno virtual; entre otras muchas ventajas. Para aplicaciones de poco tráfico es gratuito 😉</a:t>
            </a:r>
            <a:r>
              <a:rPr b="0" i="0" lang="es" sz="1350" u="none" cap="none" strike="noStrike">
                <a:solidFill>
                  <a:srgbClr val="000000"/>
                </a:solidFill>
                <a:highlight>
                  <a:srgbClr val="FFFFFF"/>
                </a:highlight>
                <a:latin typeface="DM Sans"/>
                <a:ea typeface="DM Sans"/>
                <a:cs typeface="DM Sans"/>
                <a:sym typeface="DM Sans"/>
              </a:rPr>
              <a:t>	</a:t>
            </a:r>
            <a:endParaRPr b="0" i="0" sz="1350" u="none" cap="none" strike="noStrike">
              <a:solidFill>
                <a:srgbClr val="000000"/>
              </a:solidFill>
              <a:highlight>
                <a:srgbClr val="FFFFFF"/>
              </a:highlight>
              <a:latin typeface="DM Sans"/>
              <a:ea typeface="DM Sans"/>
              <a:cs typeface="DM Sans"/>
              <a:sym typeface="DM Sans"/>
            </a:endParaRPr>
          </a:p>
        </p:txBody>
      </p:sp>
      <p:sp>
        <p:nvSpPr>
          <p:cNvPr id="177" name="Google Shape;177;p39"/>
          <p:cNvSpPr txBox="1"/>
          <p:nvPr/>
        </p:nvSpPr>
        <p:spPr>
          <a:xfrm>
            <a:off x="4115225" y="4157225"/>
            <a:ext cx="4101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Documentación oficial: </a:t>
            </a:r>
            <a:r>
              <a:rPr b="0" i="0" lang="es" sz="1350" u="none" cap="none" strike="noStrike">
                <a:solidFill>
                  <a:srgbClr val="000000"/>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3"/>
              </a:rPr>
              <a:t>Documentación</a:t>
            </a:r>
            <a:endParaRPr b="0" i="0" sz="1350" u="none" cap="none" strike="noStrike">
              <a:solidFill>
                <a:srgbClr val="000000"/>
              </a:solidFill>
              <a:latin typeface="DM Sans"/>
              <a:ea typeface="DM Sans"/>
              <a:cs typeface="DM Sans"/>
              <a:sym typeface="DM Sans"/>
            </a:endParaRPr>
          </a:p>
        </p:txBody>
      </p:sp>
      <p:sp>
        <p:nvSpPr>
          <p:cNvPr id="178" name="Google Shape;178;p39"/>
          <p:cNvSpPr txBox="1"/>
          <p:nvPr/>
        </p:nvSpPr>
        <p:spPr>
          <a:xfrm>
            <a:off x="4115225" y="3589200"/>
            <a:ext cx="3271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Página oficial:</a:t>
            </a:r>
            <a:r>
              <a:rPr b="0" i="0" lang="es" sz="1350" u="none" cap="none" strike="noStrike">
                <a:solidFill>
                  <a:srgbClr val="000000"/>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4"/>
              </a:rPr>
              <a:t>Pythonanywhere</a:t>
            </a:r>
            <a:endParaRPr b="0" i="0" sz="1350" u="none" cap="none" strike="noStrike">
              <a:solidFill>
                <a:srgbClr val="000000"/>
              </a:solidFill>
              <a:latin typeface="DM Sans"/>
              <a:ea typeface="DM Sans"/>
              <a:cs typeface="DM Sans"/>
              <a:sym typeface="DM Sans"/>
            </a:endParaRPr>
          </a:p>
        </p:txBody>
      </p:sp>
      <p:pic>
        <p:nvPicPr>
          <p:cNvPr id="179" name="Google Shape;179;p39"/>
          <p:cNvPicPr preferRelativeResize="0"/>
          <p:nvPr/>
        </p:nvPicPr>
        <p:blipFill rotWithShape="1">
          <a:blip r:embed="rId5">
            <a:alphaModFix/>
          </a:blip>
          <a:srcRect b="0" l="0" r="0" t="0"/>
          <a:stretch/>
        </p:blipFill>
        <p:spPr>
          <a:xfrm>
            <a:off x="514775" y="3394900"/>
            <a:ext cx="3381375" cy="135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40"/>
          <p:cNvGrpSpPr/>
          <p:nvPr/>
        </p:nvGrpSpPr>
        <p:grpSpPr>
          <a:xfrm>
            <a:off x="7928851" y="468323"/>
            <a:ext cx="738900" cy="738900"/>
            <a:chOff x="473351" y="619523"/>
            <a:chExt cx="738900" cy="738900"/>
          </a:xfrm>
        </p:grpSpPr>
        <p:sp>
          <p:nvSpPr>
            <p:cNvPr id="185" name="Google Shape;185;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87" name="Google Shape;187;p40"/>
          <p:cNvSpPr txBox="1"/>
          <p:nvPr/>
        </p:nvSpPr>
        <p:spPr>
          <a:xfrm>
            <a:off x="476250" y="4550500"/>
            <a:ext cx="56127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Fuente:</a:t>
            </a:r>
            <a:r>
              <a:rPr b="0" i="0" lang="es" sz="1100" u="sng" cap="none" strike="noStrike">
                <a:solidFill>
                  <a:schemeClr val="accent5"/>
                </a:solidFill>
                <a:latin typeface="DM Sans"/>
                <a:ea typeface="DM Sans"/>
                <a:cs typeface="DM Sans"/>
                <a:sym typeface="DM Sans"/>
              </a:rPr>
              <a:t> </a:t>
            </a:r>
            <a:r>
              <a:rPr b="0" i="0" lang="es" sz="1100" u="sng" cap="none" strike="noStrike">
                <a:solidFill>
                  <a:schemeClr val="hlink"/>
                </a:solidFill>
                <a:highlight>
                  <a:schemeClr val="lt1"/>
                </a:highlight>
                <a:latin typeface="DM Sans"/>
                <a:ea typeface="DM Sans"/>
                <a:cs typeface="DM Sans"/>
                <a:sym typeface="DM Sans"/>
                <a:hlinkClick r:id="rId4"/>
              </a:rPr>
              <a:t>How to deploy Django Application to PythonAnywhere.com</a:t>
            </a:r>
            <a:endParaRPr b="0" i="0" sz="1100" u="sng" cap="none" strike="noStrike">
              <a:solidFill>
                <a:schemeClr val="accent5"/>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pic>
        <p:nvPicPr>
          <p:cNvPr descr="This video shows steps to be taken to deploy a Web Application developed using Django Framework, from local system to PythonAnywhere.com - cloud platform." id="188" name="Google Shape;188;p40" title="How to deploy Django Application to PythonAnywhere.com (Cloud)">
            <a:hlinkClick r:id="rId5"/>
          </p:cNvPr>
          <p:cNvPicPr preferRelativeResize="0"/>
          <p:nvPr/>
        </p:nvPicPr>
        <p:blipFill rotWithShape="1">
          <a:blip r:embed="rId6">
            <a:alphaModFix/>
          </a:blip>
          <a:srcRect b="0" l="0" r="0" t="0"/>
          <a:stretch/>
        </p:blipFill>
        <p:spPr>
          <a:xfrm>
            <a:off x="1409425" y="443575"/>
            <a:ext cx="5612750" cy="404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Pythonanywhere vs Heroku</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Heroku</a:t>
            </a:r>
            <a:endParaRPr b="1" i="0" sz="4000" u="none" cap="none" strike="noStrike">
              <a:solidFill>
                <a:schemeClr val="dk1"/>
              </a:solidFill>
              <a:latin typeface="DM Sans"/>
              <a:ea typeface="DM Sans"/>
              <a:cs typeface="DM Sans"/>
              <a:sym typeface="DM Sans"/>
            </a:endParaRPr>
          </a:p>
        </p:txBody>
      </p:sp>
      <p:graphicFrame>
        <p:nvGraphicFramePr>
          <p:cNvPr id="199" name="Google Shape;199;p42"/>
          <p:cNvGraphicFramePr/>
          <p:nvPr/>
        </p:nvGraphicFramePr>
        <p:xfrm>
          <a:off x="1147200" y="1461780"/>
          <a:ext cx="3000000" cy="3000000"/>
        </p:xfrm>
        <a:graphic>
          <a:graphicData uri="http://schemas.openxmlformats.org/drawingml/2006/table">
            <a:tbl>
              <a:tblPr>
                <a:noFill/>
                <a:tableStyleId>{A78BAB23-811E-4976-9075-A34E7D3C8DFD}</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Heroku</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Pythonanywhere</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Despliegue sencillo.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Gratis para proyectos paralelos.</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Enorme ahorro de tiempo.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Escalado simple.</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Se requieren habilidades bajas en DevOps.</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Configuración fácil.</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Complementos para casi todo.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Apto para principiantes.</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Mejor para startups.</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Aplicaciones web.</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Configuración fácil.</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Superfácil de usar.</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Acceso a Shell.</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Gran apoyo.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Plan gratuito.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Muchas cosas como Python están preinstaladas.</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Heroku</a:t>
            </a:r>
            <a:endParaRPr b="1" i="0" sz="4000" u="none" cap="none" strike="noStrike">
              <a:solidFill>
                <a:schemeClr val="dk1"/>
              </a:solidFill>
              <a:latin typeface="DM Sans"/>
              <a:ea typeface="DM Sans"/>
              <a:cs typeface="DM Sans"/>
              <a:sym typeface="DM Sans"/>
            </a:endParaRPr>
          </a:p>
        </p:txBody>
      </p:sp>
      <p:graphicFrame>
        <p:nvGraphicFramePr>
          <p:cNvPr id="205" name="Google Shape;205;p43"/>
          <p:cNvGraphicFramePr/>
          <p:nvPr/>
        </p:nvGraphicFramePr>
        <p:xfrm>
          <a:off x="1147200" y="1461780"/>
          <a:ext cx="3000000" cy="3000000"/>
        </p:xfrm>
        <a:graphic>
          <a:graphicData uri="http://schemas.openxmlformats.org/drawingml/2006/table">
            <a:tbl>
              <a:tblPr>
                <a:noFill/>
                <a:tableStyleId>{A78BAB23-811E-4976-9075-A34E7D3C8DFD}</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Heroku</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Pythonanywhere</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Curva de aprendizaje baja.</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Alojamiento Postgres.</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Fácil de agregar colaboradores.</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Desarrollo más rápido.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Impresionante documentación.</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Céntrese en el producto, no en la implementación.</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Retroceso simple.</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Fácil integración.</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vs Heroku</a:t>
            </a:r>
            <a:endParaRPr b="1" i="0" sz="4000" u="none" cap="none" strike="noStrike">
              <a:solidFill>
                <a:schemeClr val="dk1"/>
              </a:solidFill>
              <a:latin typeface="DM Sans"/>
              <a:ea typeface="DM Sans"/>
              <a:cs typeface="DM Sans"/>
              <a:sym typeface="DM Sans"/>
            </a:endParaRPr>
          </a:p>
        </p:txBody>
      </p:sp>
      <p:graphicFrame>
        <p:nvGraphicFramePr>
          <p:cNvPr id="211" name="Google Shape;211;p44"/>
          <p:cNvGraphicFramePr/>
          <p:nvPr/>
        </p:nvGraphicFramePr>
        <p:xfrm>
          <a:off x="1147200" y="1461780"/>
          <a:ext cx="3000000" cy="3000000"/>
        </p:xfrm>
        <a:graphic>
          <a:graphicData uri="http://schemas.openxmlformats.org/drawingml/2006/table">
            <a:tbl>
              <a:tblPr>
                <a:noFill/>
                <a:tableStyleId>{A78BAB23-811E-4976-9075-A34E7D3C8DFD}</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Desventajas Heroku</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Desventajas Pythonanywhere</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No mucha flexibilidad.</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No hay opción de MySQL utilizable.</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Almacenamiento.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Bajo rendimiento en el nivel gratuito.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El soporte 24/7 cuesta $ 1,000 por mes</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Sin acceso de root.</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Comunidad realmente pequeña.</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45"/>
          <p:cNvGrpSpPr/>
          <p:nvPr/>
        </p:nvGrpSpPr>
        <p:grpSpPr>
          <a:xfrm>
            <a:off x="457338" y="468286"/>
            <a:ext cx="431100" cy="431100"/>
            <a:chOff x="4616400" y="1950761"/>
            <a:chExt cx="431100" cy="431100"/>
          </a:xfrm>
        </p:grpSpPr>
        <p:sp>
          <p:nvSpPr>
            <p:cNvPr id="217" name="Google Shape;217;p4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45"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19" name="Google Shape;219;p45"/>
          <p:cNvSpPr txBox="1"/>
          <p:nvPr/>
        </p:nvSpPr>
        <p:spPr>
          <a:xfrm>
            <a:off x="457350" y="228315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Para cosas sencillas</a:t>
            </a:r>
            <a:r>
              <a:rPr lang="es" sz="2500">
                <a:solidFill>
                  <a:schemeClr val="lt1"/>
                </a:solidFill>
                <a:latin typeface="DM Sans"/>
                <a:ea typeface="DM Sans"/>
                <a:cs typeface="DM Sans"/>
                <a:sym typeface="DM Sans"/>
              </a:rPr>
              <a:t>:</a:t>
            </a:r>
            <a:r>
              <a:rPr b="0" i="0" lang="es" sz="2500" u="none" cap="none" strike="noStrike">
                <a:solidFill>
                  <a:schemeClr val="lt1"/>
                </a:solidFill>
                <a:latin typeface="DM Sans"/>
                <a:ea typeface="DM Sans"/>
                <a:cs typeface="DM Sans"/>
                <a:sym typeface="DM Sans"/>
              </a:rPr>
              <a:t> PythonAnyWhere</a:t>
            </a:r>
            <a:r>
              <a:rPr lang="es" sz="25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P</a:t>
            </a:r>
            <a:r>
              <a:rPr b="0" i="0" lang="es" sz="2500" u="none" cap="none" strike="noStrike">
                <a:solidFill>
                  <a:schemeClr val="lt1"/>
                </a:solidFill>
                <a:latin typeface="DM Sans"/>
                <a:ea typeface="DM Sans"/>
                <a:cs typeface="DM Sans"/>
                <a:sym typeface="DM Sans"/>
              </a:rPr>
              <a:t>ara proyectos complejos y cooperativos: Heroku, incluso para poner en producción.</a:t>
            </a:r>
            <a:endParaRPr b="1" i="0" sz="2500" u="none" cap="none" strike="noStrike">
              <a:solidFill>
                <a:srgbClr val="EAFF6A"/>
              </a:solidFill>
              <a:latin typeface="DM Sans"/>
              <a:ea typeface="DM Sans"/>
              <a:cs typeface="DM Sans"/>
              <a:sym typeface="DM Sans"/>
            </a:endParaRPr>
          </a:p>
        </p:txBody>
      </p:sp>
      <p:sp>
        <p:nvSpPr>
          <p:cNvPr id="220" name="Google Shape;220;p4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El secreto del programador</a:t>
            </a:r>
            <a:endParaRPr b="1" i="0" sz="4000" u="none" cap="none" strike="noStrike">
              <a:solidFill>
                <a:srgbClr val="EAFF6A"/>
              </a:solidFill>
              <a:latin typeface="DM Sans"/>
              <a:ea typeface="DM Sans"/>
              <a:cs typeface="DM Sans"/>
              <a:sym typeface="DM Sans"/>
            </a:endParaRPr>
          </a:p>
        </p:txBody>
      </p:sp>
      <p:sp>
        <p:nvSpPr>
          <p:cNvPr id="221" name="Google Shape;221;p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Otras alternativas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¿Y ahora qué?</a:t>
            </a:r>
            <a:endParaRPr b="1" i="0" sz="4000" u="none" cap="none" strike="noStrike">
              <a:solidFill>
                <a:srgbClr val="EAFF6A"/>
              </a:solidFill>
              <a:latin typeface="DM Sans"/>
              <a:ea typeface="DM Sans"/>
              <a:cs typeface="DM Sans"/>
              <a:sym typeface="DM Sans"/>
            </a:endParaRPr>
          </a:p>
        </p:txBody>
      </p:sp>
      <p:sp>
        <p:nvSpPr>
          <p:cNvPr id="89" name="Google Shape;89;p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25.</a:t>
            </a:r>
            <a:r>
              <a:rPr b="0" i="0" lang="es"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Otras alternativas</a:t>
            </a:r>
            <a:endParaRPr b="1" i="0" sz="4000" u="none" cap="none" strike="noStrike">
              <a:solidFill>
                <a:schemeClr val="dk1"/>
              </a:solidFill>
              <a:latin typeface="DM Sans"/>
              <a:ea typeface="DM Sans"/>
              <a:cs typeface="DM Sans"/>
              <a:sym typeface="DM Sans"/>
            </a:endParaRPr>
          </a:p>
        </p:txBody>
      </p:sp>
      <p:sp>
        <p:nvSpPr>
          <p:cNvPr id="232" name="Google Shape;232;p47"/>
          <p:cNvSpPr txBox="1"/>
          <p:nvPr/>
        </p:nvSpPr>
        <p:spPr>
          <a:xfrm>
            <a:off x="534400" y="1440600"/>
            <a:ext cx="8098200" cy="145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Hay muchos otros servicios web semejantes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Aquí los diez más populares:  </a:t>
            </a:r>
            <a:r>
              <a:rPr b="0" i="0" lang="es" sz="1350" u="sng" cap="none" strike="noStrike">
                <a:solidFill>
                  <a:schemeClr val="hlink"/>
                </a:solidFill>
                <a:latin typeface="DM Sans"/>
                <a:ea typeface="DM Sans"/>
                <a:cs typeface="DM Sans"/>
                <a:sym typeface="DM Sans"/>
                <a:hlinkClick r:id="rId3"/>
              </a:rPr>
              <a:t>Deploy Web Django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De esa lista la alternativa más completa es la </a:t>
            </a:r>
            <a:r>
              <a:rPr b="0" i="0" lang="es" sz="1350" u="sng" cap="none" strike="noStrike">
                <a:solidFill>
                  <a:schemeClr val="hlink"/>
                </a:solidFill>
                <a:latin typeface="DM Sans"/>
                <a:ea typeface="DM Sans"/>
                <a:cs typeface="DM Sans"/>
                <a:sym typeface="DM Sans"/>
                <a:hlinkClick r:id="rId4"/>
              </a:rPr>
              <a:t>nube de Amazon</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highlight>
                  <a:srgbClr val="FFFFFF"/>
                </a:highlight>
                <a:latin typeface="DM Sans"/>
                <a:ea typeface="DM Sans"/>
                <a:cs typeface="DM Sans"/>
                <a:sym typeface="DM Sans"/>
              </a:rPr>
              <a:t>	</a:t>
            </a:r>
            <a:endParaRPr b="0" i="0" sz="1350" u="none" cap="none" strike="noStrike">
              <a:solidFill>
                <a:srgbClr val="000000"/>
              </a:solidFill>
              <a:highlight>
                <a:srgbClr val="FFFFFF"/>
              </a:highlight>
              <a:latin typeface="DM Sans"/>
              <a:ea typeface="DM Sans"/>
              <a:cs typeface="DM Sans"/>
              <a:sym typeface="DM Sans"/>
            </a:endParaRPr>
          </a:p>
        </p:txBody>
      </p:sp>
      <p:pic>
        <p:nvPicPr>
          <p:cNvPr id="233" name="Google Shape;233;p47"/>
          <p:cNvPicPr preferRelativeResize="0"/>
          <p:nvPr/>
        </p:nvPicPr>
        <p:blipFill rotWithShape="1">
          <a:blip r:embed="rId5">
            <a:alphaModFix/>
          </a:blip>
          <a:srcRect b="0" l="0" r="0" t="0"/>
          <a:stretch/>
        </p:blipFill>
        <p:spPr>
          <a:xfrm>
            <a:off x="924975" y="2082850"/>
            <a:ext cx="815750" cy="815750"/>
          </a:xfrm>
          <a:prstGeom prst="rect">
            <a:avLst/>
          </a:prstGeom>
          <a:noFill/>
          <a:ln>
            <a:noFill/>
          </a:ln>
        </p:spPr>
      </p:pic>
      <p:pic>
        <p:nvPicPr>
          <p:cNvPr id="234" name="Google Shape;234;p47"/>
          <p:cNvPicPr preferRelativeResize="0"/>
          <p:nvPr/>
        </p:nvPicPr>
        <p:blipFill rotWithShape="1">
          <a:blip r:embed="rId6">
            <a:alphaModFix/>
          </a:blip>
          <a:srcRect b="0" l="0" r="0" t="0"/>
          <a:stretch/>
        </p:blipFill>
        <p:spPr>
          <a:xfrm>
            <a:off x="534388" y="3380725"/>
            <a:ext cx="1452418" cy="81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8"/>
          <p:cNvSpPr txBox="1"/>
          <p:nvPr/>
        </p:nvSpPr>
        <p:spPr>
          <a:xfrm>
            <a:off x="457350" y="2286375"/>
            <a:ext cx="6213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Te invitamos a escuchar, después de la clase o durante el break,</a:t>
            </a:r>
            <a:r>
              <a:rPr lang="es" sz="2500">
                <a:solidFill>
                  <a:schemeClr val="lt1"/>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3"/>
              </a:rPr>
              <a:t>el siguiente Podcast </a:t>
            </a:r>
            <a:r>
              <a:rPr lang="es" sz="2500">
                <a:solidFill>
                  <a:schemeClr val="lt1"/>
                </a:solidFill>
                <a:latin typeface="DM Sans"/>
                <a:ea typeface="DM Sans"/>
                <a:cs typeface="DM Sans"/>
                <a:sym typeface="DM Sans"/>
              </a:rPr>
              <a:t>que preparamos para acompañar tus próximos pasos y responder las dudas más frecuentes. 🚀</a:t>
            </a:r>
            <a:endParaRPr b="1" sz="2500">
              <a:solidFill>
                <a:srgbClr val="EAFF6A"/>
              </a:solidFill>
              <a:latin typeface="DM Sans"/>
              <a:ea typeface="DM Sans"/>
              <a:cs typeface="DM Sans"/>
              <a:sym typeface="DM Sans"/>
            </a:endParaRPr>
          </a:p>
        </p:txBody>
      </p:sp>
      <p:sp>
        <p:nvSpPr>
          <p:cNvPr id="240" name="Google Shape;240;p48"/>
          <p:cNvSpPr txBox="1"/>
          <p:nvPr/>
        </p:nvSpPr>
        <p:spPr>
          <a:xfrm>
            <a:off x="457350" y="775638"/>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¿Qué hacer después de Python?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46" name="Google Shape;246;p4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0"/>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Pendientes de </a:t>
            </a:r>
            <a:r>
              <a:rPr b="1" i="0" lang="es" sz="4000" u="none" cap="none" strike="noStrike">
                <a:solidFill>
                  <a:srgbClr val="EA90FF"/>
                </a:solidFill>
                <a:latin typeface="DM Sans"/>
                <a:ea typeface="DM Sans"/>
                <a:cs typeface="DM Sans"/>
                <a:sym typeface="DM Sans"/>
              </a:rPr>
              <a:t>Python </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Generadores</a:t>
            </a:r>
            <a:endParaRPr b="1" i="0" sz="4000" u="none" cap="none" strike="noStrike">
              <a:solidFill>
                <a:schemeClr val="dk1"/>
              </a:solidFill>
              <a:latin typeface="DM Sans"/>
              <a:ea typeface="DM Sans"/>
              <a:cs typeface="DM Sans"/>
              <a:sym typeface="DM Sans"/>
            </a:endParaRPr>
          </a:p>
        </p:txBody>
      </p:sp>
      <p:sp>
        <p:nvSpPr>
          <p:cNvPr id="257" name="Google Shape;257;p51"/>
          <p:cNvSpPr txBox="1"/>
          <p:nvPr/>
        </p:nvSpPr>
        <p:spPr>
          <a:xfrm>
            <a:off x="427050" y="1337125"/>
            <a:ext cx="7527900" cy="98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Los generadores son una forma sencilla y potente de iterador.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Un generador es una función especial que produce secuencias completas de resultados en lugar de ofrecer un único valor.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258" name="Google Shape;258;p51"/>
          <p:cNvPicPr preferRelativeResize="0"/>
          <p:nvPr/>
        </p:nvPicPr>
        <p:blipFill rotWithShape="1">
          <a:blip r:embed="rId3">
            <a:alphaModFix/>
          </a:blip>
          <a:srcRect b="0" l="0" r="0" t="0"/>
          <a:stretch/>
        </p:blipFill>
        <p:spPr>
          <a:xfrm>
            <a:off x="784150" y="3027238"/>
            <a:ext cx="1186525" cy="1186525"/>
          </a:xfrm>
          <a:prstGeom prst="rect">
            <a:avLst/>
          </a:prstGeom>
          <a:noFill/>
          <a:ln>
            <a:noFill/>
          </a:ln>
        </p:spPr>
      </p:pic>
      <p:sp>
        <p:nvSpPr>
          <p:cNvPr id="259" name="Google Shape;259;p51"/>
          <p:cNvSpPr/>
          <p:nvPr/>
        </p:nvSpPr>
        <p:spPr>
          <a:xfrm>
            <a:off x="2140500" y="2991100"/>
            <a:ext cx="6467700" cy="1186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1"/>
          <p:cNvSpPr txBox="1"/>
          <p:nvPr/>
        </p:nvSpPr>
        <p:spPr>
          <a:xfrm>
            <a:off x="2140500" y="3037150"/>
            <a:ext cx="6467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En apariencia es como una función típica pero en lugar de devolver los valores con return lo hace con la declaración yield. </a:t>
            </a:r>
            <a:endParaRPr b="0"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Hay que precisar que el término generador define tanto a la propia función como al resultado que produce.</a:t>
            </a:r>
            <a:endParaRPr b="0" i="0" sz="1350" u="none" cap="none" strike="noStrike">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52"/>
          <p:cNvGrpSpPr/>
          <p:nvPr/>
        </p:nvGrpSpPr>
        <p:grpSpPr>
          <a:xfrm>
            <a:off x="457338" y="468286"/>
            <a:ext cx="431100" cy="431100"/>
            <a:chOff x="4616400" y="1950761"/>
            <a:chExt cx="431100" cy="431100"/>
          </a:xfrm>
        </p:grpSpPr>
        <p:sp>
          <p:nvSpPr>
            <p:cNvPr id="266" name="Google Shape;266;p5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5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68" name="Google Shape;268;p52"/>
          <p:cNvSpPr txBox="1"/>
          <p:nvPr/>
        </p:nvSpPr>
        <p:spPr>
          <a:xfrm>
            <a:off x="466800" y="1116725"/>
            <a:ext cx="82104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300" u="none" cap="none" strike="noStrike">
                <a:solidFill>
                  <a:schemeClr val="lt1"/>
                </a:solidFill>
                <a:latin typeface="DM Sans"/>
                <a:ea typeface="DM Sans"/>
                <a:cs typeface="DM Sans"/>
                <a:sym typeface="DM Sans"/>
              </a:rPr>
              <a:t>Una característica importante es que </a:t>
            </a:r>
            <a:r>
              <a:rPr b="1" i="0" lang="es" sz="2300" u="none" cap="none" strike="noStrike">
                <a:solidFill>
                  <a:srgbClr val="EAFF6A"/>
                </a:solidFill>
                <a:latin typeface="DM Sans"/>
                <a:ea typeface="DM Sans"/>
                <a:cs typeface="DM Sans"/>
                <a:sym typeface="DM Sans"/>
              </a:rPr>
              <a:t>tanto las variables locales como el punto de inicio de la ejecución se guardan automáticamente entre las llamadas sucesivas que se hagan al generador.</a:t>
            </a:r>
            <a:endParaRPr b="1" i="0" sz="23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300" u="none" cap="none" strike="noStrike">
                <a:solidFill>
                  <a:schemeClr val="lt1"/>
                </a:solidFill>
                <a:latin typeface="DM Sans"/>
                <a:ea typeface="DM Sans"/>
                <a:cs typeface="DM Sans"/>
                <a:sym typeface="DM Sans"/>
              </a:rPr>
              <a:t>Es decir, a diferencia de una función común, una nueva llamada a un generador no inicia la ejecución al principio de la función, sino que la reanuda inmediatamente después del punto donde se encuentre la última declaración yield (que es donde terminó la función en la última llamada).</a:t>
            </a:r>
            <a:endParaRPr b="0" i="0" sz="2300" u="none" cap="none" strike="noStrike">
              <a:solidFill>
                <a:schemeClr val="lt1"/>
              </a:solidFill>
              <a:latin typeface="DM Sans"/>
              <a:ea typeface="DM Sans"/>
              <a:cs typeface="DM Sans"/>
              <a:sym typeface="DM Sans"/>
            </a:endParaRPr>
          </a:p>
        </p:txBody>
      </p:sp>
      <p:sp>
        <p:nvSpPr>
          <p:cNvPr id="269" name="Google Shape;269;p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Generadores</a:t>
            </a:r>
            <a:endParaRPr b="1" i="0" sz="4000" u="none" cap="none" strike="noStrike">
              <a:solidFill>
                <a:schemeClr val="dk1"/>
              </a:solidFill>
              <a:latin typeface="DM Sans"/>
              <a:ea typeface="DM Sans"/>
              <a:cs typeface="DM Sans"/>
              <a:sym typeface="DM Sans"/>
            </a:endParaRPr>
          </a:p>
        </p:txBody>
      </p:sp>
      <p:grpSp>
        <p:nvGrpSpPr>
          <p:cNvPr id="275" name="Google Shape;275;p53"/>
          <p:cNvGrpSpPr/>
          <p:nvPr/>
        </p:nvGrpSpPr>
        <p:grpSpPr>
          <a:xfrm>
            <a:off x="7928851" y="468323"/>
            <a:ext cx="738900" cy="738900"/>
            <a:chOff x="473351" y="619523"/>
            <a:chExt cx="738900" cy="738900"/>
          </a:xfrm>
        </p:grpSpPr>
        <p:sp>
          <p:nvSpPr>
            <p:cNvPr id="276" name="Google Shape;276;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8" name="Google Shape;278;p53"/>
          <p:cNvSpPr txBox="1"/>
          <p:nvPr/>
        </p:nvSpPr>
        <p:spPr>
          <a:xfrm>
            <a:off x="808050" y="1516800"/>
            <a:ext cx="75279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Varios ejemplos para empezar: </a:t>
            </a:r>
            <a:r>
              <a:rPr b="0" i="0" lang="es" sz="1350" u="sng" cap="none" strike="noStrike">
                <a:solidFill>
                  <a:schemeClr val="hlink"/>
                </a:solidFill>
                <a:latin typeface="DM Sans"/>
                <a:ea typeface="DM Sans"/>
                <a:cs typeface="DM Sans"/>
                <a:sym typeface="DM Sans"/>
                <a:hlinkClick r:id="rId4"/>
              </a:rPr>
              <a:t>Generadores</a:t>
            </a:r>
            <a:endParaRPr b="0" i="0" sz="1350" u="none" cap="none" strike="noStrike">
              <a:solidFill>
                <a:schemeClr val="accent5"/>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279" name="Google Shape;279;p53"/>
          <p:cNvPicPr preferRelativeResize="0"/>
          <p:nvPr/>
        </p:nvPicPr>
        <p:blipFill rotWithShape="1">
          <a:blip r:embed="rId5">
            <a:alphaModFix/>
          </a:blip>
          <a:srcRect b="0" l="0" r="0" t="0"/>
          <a:stretch/>
        </p:blipFill>
        <p:spPr>
          <a:xfrm>
            <a:off x="884775" y="2001450"/>
            <a:ext cx="7451175" cy="240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Lambda</a:t>
            </a:r>
            <a:endParaRPr b="1" i="0" sz="4000" u="none" cap="none" strike="noStrike">
              <a:solidFill>
                <a:schemeClr val="dk1"/>
              </a:solidFill>
              <a:latin typeface="DM Sans"/>
              <a:ea typeface="DM Sans"/>
              <a:cs typeface="DM Sans"/>
              <a:sym typeface="DM Sans"/>
            </a:endParaRPr>
          </a:p>
        </p:txBody>
      </p:sp>
      <p:grpSp>
        <p:nvGrpSpPr>
          <p:cNvPr id="285" name="Google Shape;285;p54"/>
          <p:cNvGrpSpPr/>
          <p:nvPr/>
        </p:nvGrpSpPr>
        <p:grpSpPr>
          <a:xfrm>
            <a:off x="7928851" y="468323"/>
            <a:ext cx="738900" cy="738900"/>
            <a:chOff x="473351" y="619523"/>
            <a:chExt cx="738900" cy="738900"/>
          </a:xfrm>
        </p:grpSpPr>
        <p:sp>
          <p:nvSpPr>
            <p:cNvPr id="286" name="Google Shape;286;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8" name="Google Shape;288;p54"/>
          <p:cNvSpPr txBox="1"/>
          <p:nvPr/>
        </p:nvSpPr>
        <p:spPr>
          <a:xfrm>
            <a:off x="476250" y="1516800"/>
            <a:ext cx="78597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Python, una función Lambda se refiere a una</a:t>
            </a:r>
            <a:r>
              <a:rPr b="0" i="0" lang="es" sz="1350" u="none" cap="none" strike="noStrike">
                <a:solidFill>
                  <a:srgbClr val="000000"/>
                </a:solidFill>
                <a:highlight>
                  <a:schemeClr val="accent6"/>
                </a:highlight>
                <a:latin typeface="DM Sans"/>
                <a:ea typeface="DM Sans"/>
                <a:cs typeface="DM Sans"/>
                <a:sym typeface="DM Sans"/>
              </a:rPr>
              <a:t> pequeña función anónima.</a:t>
            </a:r>
            <a:r>
              <a:rPr b="0" i="0" lang="es" sz="1350" u="none" cap="none" strike="noStrike">
                <a:solidFill>
                  <a:srgbClr val="000000"/>
                </a:solidFill>
                <a:latin typeface="DM Sans"/>
                <a:ea typeface="DM Sans"/>
                <a:cs typeface="DM Sans"/>
                <a:sym typeface="DM Sans"/>
              </a:rPr>
              <a:t> Las llamamos “funciones anónimas” porque técnicamente carecen de 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Al contrario que una función normal, no la definimos con la palabra clave estándar def que utilizamos en Python. En su lugar, </a:t>
            </a:r>
            <a:r>
              <a:rPr b="0" i="0" lang="es" sz="1350" u="none" cap="none" strike="noStrike">
                <a:solidFill>
                  <a:srgbClr val="000000"/>
                </a:solidFill>
                <a:highlight>
                  <a:schemeClr val="accent6"/>
                </a:highlight>
                <a:latin typeface="DM Sans"/>
                <a:ea typeface="DM Sans"/>
                <a:cs typeface="DM Sans"/>
                <a:sym typeface="DM Sans"/>
              </a:rPr>
              <a:t>las funciones Lambda se definen como una línea que ejecuta una sola expresión.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289" name="Google Shape;289;p54"/>
          <p:cNvPicPr preferRelativeResize="0"/>
          <p:nvPr/>
        </p:nvPicPr>
        <p:blipFill rotWithShape="1">
          <a:blip r:embed="rId4">
            <a:alphaModFix/>
          </a:blip>
          <a:srcRect b="0" l="0" r="0" t="0"/>
          <a:stretch/>
        </p:blipFill>
        <p:spPr>
          <a:xfrm>
            <a:off x="1657350" y="3535225"/>
            <a:ext cx="5219700" cy="1019175"/>
          </a:xfrm>
          <a:prstGeom prst="rect">
            <a:avLst/>
          </a:prstGeom>
          <a:noFill/>
          <a:ln>
            <a:noFill/>
          </a:ln>
        </p:spPr>
      </p:pic>
      <p:pic>
        <p:nvPicPr>
          <p:cNvPr id="290" name="Google Shape;290;p54"/>
          <p:cNvPicPr preferRelativeResize="0"/>
          <p:nvPr/>
        </p:nvPicPr>
        <p:blipFill rotWithShape="1">
          <a:blip r:embed="rId5">
            <a:alphaModFix/>
          </a:blip>
          <a:srcRect b="0" l="0" r="0" t="0"/>
          <a:stretch/>
        </p:blipFill>
        <p:spPr>
          <a:xfrm>
            <a:off x="509475" y="3627875"/>
            <a:ext cx="833875" cy="83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Filter ()</a:t>
            </a:r>
            <a:endParaRPr b="1" i="0" sz="4000" u="none" cap="none" strike="noStrike">
              <a:solidFill>
                <a:schemeClr val="dk1"/>
              </a:solidFill>
              <a:latin typeface="DM Sans"/>
              <a:ea typeface="DM Sans"/>
              <a:cs typeface="DM Sans"/>
              <a:sym typeface="DM Sans"/>
            </a:endParaRPr>
          </a:p>
        </p:txBody>
      </p:sp>
      <p:grpSp>
        <p:nvGrpSpPr>
          <p:cNvPr id="296" name="Google Shape;296;p55"/>
          <p:cNvGrpSpPr/>
          <p:nvPr/>
        </p:nvGrpSpPr>
        <p:grpSpPr>
          <a:xfrm>
            <a:off x="7928851" y="468323"/>
            <a:ext cx="738900" cy="738900"/>
            <a:chOff x="473351" y="619523"/>
            <a:chExt cx="738900" cy="738900"/>
          </a:xfrm>
        </p:grpSpPr>
        <p:sp>
          <p:nvSpPr>
            <p:cNvPr id="297" name="Google Shape;297;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99" name="Google Shape;299;p55"/>
          <p:cNvSpPr txBox="1"/>
          <p:nvPr/>
        </p:nvSpPr>
        <p:spPr>
          <a:xfrm>
            <a:off x="476250" y="15168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Como su nombre indica filter significa filtrar, ya que a partir de una lista o iterador y una función condicional, </a:t>
            </a:r>
            <a:r>
              <a:rPr b="0" i="0" lang="es" sz="1350" u="none" cap="none" strike="noStrike">
                <a:solidFill>
                  <a:srgbClr val="000000"/>
                </a:solidFill>
                <a:highlight>
                  <a:schemeClr val="accent6"/>
                </a:highlight>
                <a:latin typeface="DM Sans"/>
                <a:ea typeface="DM Sans"/>
                <a:cs typeface="DM Sans"/>
                <a:sym typeface="DM Sans"/>
              </a:rPr>
              <a:t>es capaz de devolver una nueva colección con los elementos filtrados que cumplan la condición.</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300" name="Google Shape;300;p55"/>
          <p:cNvPicPr preferRelativeResize="0"/>
          <p:nvPr/>
        </p:nvPicPr>
        <p:blipFill rotWithShape="1">
          <a:blip r:embed="rId4">
            <a:alphaModFix/>
          </a:blip>
          <a:srcRect b="0" l="0" r="0" t="0"/>
          <a:stretch/>
        </p:blipFill>
        <p:spPr>
          <a:xfrm>
            <a:off x="495675" y="2917438"/>
            <a:ext cx="5295551" cy="1509375"/>
          </a:xfrm>
          <a:prstGeom prst="rect">
            <a:avLst/>
          </a:prstGeom>
          <a:noFill/>
          <a:ln>
            <a:noFill/>
          </a:ln>
        </p:spPr>
      </p:pic>
      <p:sp>
        <p:nvSpPr>
          <p:cNvPr id="301" name="Google Shape;301;p55"/>
          <p:cNvSpPr txBox="1"/>
          <p:nvPr/>
        </p:nvSpPr>
        <p:spPr>
          <a:xfrm>
            <a:off x="5791225" y="3012825"/>
            <a:ext cx="2620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Supongamos que tenemos una lista de varios números y queremos filtrar, quedándonos únicamente con los múltiplos de 5.</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Maps</a:t>
            </a:r>
            <a:endParaRPr b="1" i="0" sz="4000" u="none" cap="none" strike="noStrike">
              <a:solidFill>
                <a:schemeClr val="dk1"/>
              </a:solidFill>
              <a:latin typeface="DM Sans"/>
              <a:ea typeface="DM Sans"/>
              <a:cs typeface="DM Sans"/>
              <a:sym typeface="DM Sans"/>
            </a:endParaRPr>
          </a:p>
        </p:txBody>
      </p:sp>
      <p:grpSp>
        <p:nvGrpSpPr>
          <p:cNvPr id="307" name="Google Shape;307;p56"/>
          <p:cNvGrpSpPr/>
          <p:nvPr/>
        </p:nvGrpSpPr>
        <p:grpSpPr>
          <a:xfrm>
            <a:off x="7928851" y="468323"/>
            <a:ext cx="738900" cy="738900"/>
            <a:chOff x="473351" y="619523"/>
            <a:chExt cx="738900" cy="738900"/>
          </a:xfrm>
        </p:grpSpPr>
        <p:sp>
          <p:nvSpPr>
            <p:cNvPr id="308" name="Google Shape;308;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9" name="Google Shape;309;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10" name="Google Shape;310;p56"/>
          <p:cNvSpPr txBox="1"/>
          <p:nvPr/>
        </p:nvSpPr>
        <p:spPr>
          <a:xfrm>
            <a:off x="476250" y="14406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Esta función trabaja de una forma muy similar a filter(), con la diferencia que en lugar de aplicar una condición a un elemento de una lista o secuencia, </a:t>
            </a:r>
            <a:r>
              <a:rPr b="0" i="0" lang="es" sz="1350" u="none" cap="none" strike="noStrike">
                <a:solidFill>
                  <a:srgbClr val="000000"/>
                </a:solidFill>
                <a:highlight>
                  <a:schemeClr val="accent6"/>
                </a:highlight>
                <a:latin typeface="DM Sans"/>
                <a:ea typeface="DM Sans"/>
                <a:cs typeface="DM Sans"/>
                <a:sym typeface="DM Sans"/>
              </a:rPr>
              <a:t>aplica una función sobre todos los elementos y como resultado se devuelve un iterable de tipo map:</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311" name="Google Shape;311;p56"/>
          <p:cNvPicPr preferRelativeResize="0"/>
          <p:nvPr/>
        </p:nvPicPr>
        <p:blipFill rotWithShape="1">
          <a:blip r:embed="rId4">
            <a:alphaModFix/>
          </a:blip>
          <a:srcRect b="0" l="0" r="0" t="0"/>
          <a:stretch/>
        </p:blipFill>
        <p:spPr>
          <a:xfrm>
            <a:off x="3540638" y="2898975"/>
            <a:ext cx="3693025" cy="1692075"/>
          </a:xfrm>
          <a:prstGeom prst="rect">
            <a:avLst/>
          </a:prstGeom>
          <a:noFill/>
          <a:ln>
            <a:noFill/>
          </a:ln>
        </p:spPr>
      </p:pic>
      <p:pic>
        <p:nvPicPr>
          <p:cNvPr id="312" name="Google Shape;312;p56"/>
          <p:cNvPicPr preferRelativeResize="0"/>
          <p:nvPr/>
        </p:nvPicPr>
        <p:blipFill rotWithShape="1">
          <a:blip r:embed="rId5">
            <a:alphaModFix/>
          </a:blip>
          <a:srcRect b="0" l="0" r="0" t="0"/>
          <a:stretch/>
        </p:blipFill>
        <p:spPr>
          <a:xfrm>
            <a:off x="1910325" y="3328075"/>
            <a:ext cx="833875" cy="83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30"/>
          <p:cNvPicPr preferRelativeResize="0"/>
          <p:nvPr/>
        </p:nvPicPr>
        <p:blipFill rotWithShape="1">
          <a:blip r:embed="rId3">
            <a:alphaModFix/>
          </a:blip>
          <a:srcRect b="0" l="0" r="0" t="0"/>
          <a:stretch/>
        </p:blipFill>
        <p:spPr>
          <a:xfrm>
            <a:off x="4661187" y="1250837"/>
            <a:ext cx="2042550" cy="3122575"/>
          </a:xfrm>
          <a:prstGeom prst="rect">
            <a:avLst/>
          </a:prstGeom>
          <a:noFill/>
          <a:ln>
            <a:noFill/>
          </a:ln>
        </p:spPr>
      </p:pic>
      <p:pic>
        <p:nvPicPr>
          <p:cNvPr id="95" name="Google Shape;95;p30"/>
          <p:cNvPicPr preferRelativeResize="0"/>
          <p:nvPr/>
        </p:nvPicPr>
        <p:blipFill rotWithShape="1">
          <a:blip r:embed="rId4">
            <a:alphaModFix/>
          </a:blip>
          <a:srcRect b="0" l="0" r="0" t="0"/>
          <a:stretch/>
        </p:blipFill>
        <p:spPr>
          <a:xfrm>
            <a:off x="4703113" y="1313975"/>
            <a:ext cx="1958700" cy="2989595"/>
          </a:xfrm>
          <a:prstGeom prst="rect">
            <a:avLst/>
          </a:prstGeom>
          <a:noFill/>
          <a:ln>
            <a:noFill/>
          </a:ln>
        </p:spPr>
      </p:pic>
      <p:pic>
        <p:nvPicPr>
          <p:cNvPr id="96" name="Google Shape;96;p30"/>
          <p:cNvPicPr preferRelativeResize="0"/>
          <p:nvPr/>
        </p:nvPicPr>
        <p:blipFill rotWithShape="1">
          <a:blip r:embed="rId4">
            <a:alphaModFix/>
          </a:blip>
          <a:srcRect b="0" l="0" r="0" t="0"/>
          <a:stretch/>
        </p:blipFill>
        <p:spPr>
          <a:xfrm>
            <a:off x="2430800" y="1317325"/>
            <a:ext cx="1958700" cy="2989595"/>
          </a:xfrm>
          <a:prstGeom prst="rect">
            <a:avLst/>
          </a:prstGeom>
          <a:noFill/>
          <a:ln>
            <a:noFill/>
          </a:ln>
        </p:spPr>
      </p:pic>
      <p:sp>
        <p:nvSpPr>
          <p:cNvPr id="97" name="Google Shape;97;p3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8" name="Google Shape;98;p30"/>
          <p:cNvSpPr txBox="1"/>
          <p:nvPr/>
        </p:nvSpPr>
        <p:spPr>
          <a:xfrm>
            <a:off x="2430375"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24</a:t>
            </a:r>
            <a:endParaRPr b="1" i="0" sz="1600" u="none" cap="none" strike="noStrike">
              <a:solidFill>
                <a:srgbClr val="999999"/>
              </a:solidFill>
              <a:latin typeface="DM Sans"/>
              <a:ea typeface="DM Sans"/>
              <a:cs typeface="DM Sans"/>
              <a:sym typeface="DM Sans"/>
            </a:endParaRPr>
          </a:p>
        </p:txBody>
      </p:sp>
      <p:cxnSp>
        <p:nvCxnSpPr>
          <p:cNvPr id="99" name="Google Shape;99;p30"/>
          <p:cNvCxnSpPr/>
          <p:nvPr/>
        </p:nvCxnSpPr>
        <p:spPr>
          <a:xfrm>
            <a:off x="25051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0" name="Google Shape;100;p30"/>
          <p:cNvSpPr txBox="1"/>
          <p:nvPr/>
        </p:nvSpPr>
        <p:spPr>
          <a:xfrm>
            <a:off x="2429950" y="193322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Playground Avanzado Parte III</a:t>
            </a:r>
            <a:endParaRPr b="1" sz="1500">
              <a:solidFill>
                <a:srgbClr val="999999"/>
              </a:solidFill>
              <a:latin typeface="DM Sans"/>
              <a:ea typeface="DM Sans"/>
              <a:cs typeface="DM Sans"/>
              <a:sym typeface="DM Sans"/>
            </a:endParaRPr>
          </a:p>
        </p:txBody>
      </p:sp>
      <p:sp>
        <p:nvSpPr>
          <p:cNvPr id="101" name="Google Shape;101;p30"/>
          <p:cNvSpPr txBox="1"/>
          <p:nvPr/>
        </p:nvSpPr>
        <p:spPr>
          <a:xfrm>
            <a:off x="4702900"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25</a:t>
            </a:r>
            <a:endParaRPr b="1" i="0" sz="1600" u="none" cap="none" strike="noStrike">
              <a:solidFill>
                <a:schemeClr val="lt1"/>
              </a:solidFill>
              <a:latin typeface="DM Sans"/>
              <a:ea typeface="DM Sans"/>
              <a:cs typeface="DM Sans"/>
              <a:sym typeface="DM Sans"/>
            </a:endParaRPr>
          </a:p>
        </p:txBody>
      </p:sp>
      <p:cxnSp>
        <p:nvCxnSpPr>
          <p:cNvPr id="102" name="Google Shape;102;p30"/>
          <p:cNvCxnSpPr/>
          <p:nvPr/>
        </p:nvCxnSpPr>
        <p:spPr>
          <a:xfrm>
            <a:off x="47776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3" name="Google Shape;103;p30"/>
          <p:cNvSpPr txBox="1"/>
          <p:nvPr/>
        </p:nvSpPr>
        <p:spPr>
          <a:xfrm>
            <a:off x="47024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EAFF6A"/>
                </a:solidFill>
                <a:latin typeface="DM Sans"/>
                <a:ea typeface="DM Sans"/>
                <a:cs typeface="DM Sans"/>
                <a:sym typeface="DM Sans"/>
              </a:rPr>
              <a:t>¿Y ahora qué?</a:t>
            </a:r>
            <a:endParaRPr b="1" i="0" sz="1500" u="none" cap="none" strike="noStrike">
              <a:solidFill>
                <a:srgbClr val="EAFF6A"/>
              </a:solidFill>
              <a:latin typeface="DM Sans"/>
              <a:ea typeface="DM Sans"/>
              <a:cs typeface="DM Sans"/>
              <a:sym typeface="DM Sans"/>
            </a:endParaRPr>
          </a:p>
        </p:txBody>
      </p:sp>
      <p:cxnSp>
        <p:nvCxnSpPr>
          <p:cNvPr id="104" name="Google Shape;104;p30"/>
          <p:cNvCxnSpPr/>
          <p:nvPr/>
        </p:nvCxnSpPr>
        <p:spPr>
          <a:xfrm>
            <a:off x="25205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5" name="Google Shape;105;p30"/>
          <p:cNvCxnSpPr/>
          <p:nvPr/>
        </p:nvCxnSpPr>
        <p:spPr>
          <a:xfrm>
            <a:off x="47930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6" name="Google Shape;106;p30"/>
          <p:cNvSpPr txBox="1"/>
          <p:nvPr/>
        </p:nvSpPr>
        <p:spPr>
          <a:xfrm>
            <a:off x="2505100"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Edición de usuario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Avatar</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Unit test</a:t>
            </a:r>
            <a:endParaRPr sz="1200">
              <a:solidFill>
                <a:schemeClr val="lt1"/>
              </a:solidFill>
              <a:latin typeface="DM Sans"/>
              <a:ea typeface="DM Sans"/>
              <a:cs typeface="DM Sans"/>
              <a:sym typeface="DM Sans"/>
            </a:endParaRPr>
          </a:p>
        </p:txBody>
      </p:sp>
      <p:sp>
        <p:nvSpPr>
          <p:cNvPr id="107" name="Google Shape;107;p30"/>
          <p:cNvSpPr txBox="1"/>
          <p:nvPr/>
        </p:nvSpPr>
        <p:spPr>
          <a:xfrm>
            <a:off x="4785352" y="2972375"/>
            <a:ext cx="19287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Heroku - Pythonanywhere</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Pendientes de Python</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Expresiones regulares</a:t>
            </a:r>
            <a:endParaRPr b="1" i="0" sz="4000" u="none" cap="none" strike="noStrike">
              <a:solidFill>
                <a:schemeClr val="dk1"/>
              </a:solidFill>
              <a:latin typeface="DM Sans"/>
              <a:ea typeface="DM Sans"/>
              <a:cs typeface="DM Sans"/>
              <a:sym typeface="DM Sans"/>
            </a:endParaRPr>
          </a:p>
        </p:txBody>
      </p:sp>
      <p:grpSp>
        <p:nvGrpSpPr>
          <p:cNvPr id="318" name="Google Shape;318;p57"/>
          <p:cNvGrpSpPr/>
          <p:nvPr/>
        </p:nvGrpSpPr>
        <p:grpSpPr>
          <a:xfrm>
            <a:off x="7928851" y="468323"/>
            <a:ext cx="738900" cy="738900"/>
            <a:chOff x="473351" y="619523"/>
            <a:chExt cx="738900" cy="738900"/>
          </a:xfrm>
        </p:grpSpPr>
        <p:sp>
          <p:nvSpPr>
            <p:cNvPr id="319" name="Google Shape;319;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21" name="Google Shape;321;p57"/>
          <p:cNvSpPr txBox="1"/>
          <p:nvPr/>
        </p:nvSpPr>
        <p:spPr>
          <a:xfrm>
            <a:off x="476250" y="14406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manejamos texto en Python, una de las operaciones más comunes es la búsqueda de una subcadena; ya sea para obtener su posición en el texto o simplemente para comprobar si está presente.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322" name="Google Shape;322;p57"/>
          <p:cNvPicPr preferRelativeResize="0"/>
          <p:nvPr/>
        </p:nvPicPr>
        <p:blipFill rotWithShape="1">
          <a:blip r:embed="rId4">
            <a:alphaModFix/>
          </a:blip>
          <a:srcRect b="0" l="0" r="0" t="0"/>
          <a:stretch/>
        </p:blipFill>
        <p:spPr>
          <a:xfrm>
            <a:off x="754750" y="3082347"/>
            <a:ext cx="1260000" cy="1260000"/>
          </a:xfrm>
          <a:prstGeom prst="rect">
            <a:avLst/>
          </a:prstGeom>
          <a:noFill/>
          <a:ln>
            <a:noFill/>
          </a:ln>
        </p:spPr>
      </p:pic>
      <p:sp>
        <p:nvSpPr>
          <p:cNvPr id="323" name="Google Shape;323;p57"/>
          <p:cNvSpPr/>
          <p:nvPr/>
        </p:nvSpPr>
        <p:spPr>
          <a:xfrm>
            <a:off x="2610325" y="2973025"/>
            <a:ext cx="5725500" cy="984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Si la cadena que buscamos es fija, los métodos como find(), index() o similares nos ayudarán. Pero si buscamos una subcadena con cierta forma, este proceso se vuelve más complejo.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Expresiones regulares</a:t>
            </a:r>
            <a:endParaRPr b="1" i="0" sz="4000" u="none" cap="none" strike="noStrike">
              <a:solidFill>
                <a:schemeClr val="dk1"/>
              </a:solidFill>
              <a:latin typeface="DM Sans"/>
              <a:ea typeface="DM Sans"/>
              <a:cs typeface="DM Sans"/>
              <a:sym typeface="DM Sans"/>
            </a:endParaRPr>
          </a:p>
        </p:txBody>
      </p:sp>
      <p:grpSp>
        <p:nvGrpSpPr>
          <p:cNvPr id="329" name="Google Shape;329;p58"/>
          <p:cNvGrpSpPr/>
          <p:nvPr/>
        </p:nvGrpSpPr>
        <p:grpSpPr>
          <a:xfrm>
            <a:off x="7928851" y="468323"/>
            <a:ext cx="738900" cy="738900"/>
            <a:chOff x="473351" y="619523"/>
            <a:chExt cx="738900" cy="738900"/>
          </a:xfrm>
        </p:grpSpPr>
        <p:sp>
          <p:nvSpPr>
            <p:cNvPr id="330" name="Google Shape;330;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32" name="Google Shape;332;p58"/>
          <p:cNvSpPr txBox="1"/>
          <p:nvPr/>
        </p:nvSpPr>
        <p:spPr>
          <a:xfrm>
            <a:off x="484900" y="1593000"/>
            <a:ext cx="81939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Al buscar direcciones de correo electrónico, números de teléfono, validar campos de entrada, o una letra mayúscula seguida de dos minúsculas y de 5 dígitos entre 1 y 3; es necesario recurrir a las Expresiones Regulares, también conocidas como Patrones.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sp>
        <p:nvSpPr>
          <p:cNvPr id="333" name="Google Shape;333;p58"/>
          <p:cNvSpPr txBox="1"/>
          <p:nvPr/>
        </p:nvSpPr>
        <p:spPr>
          <a:xfrm>
            <a:off x="1653925" y="3407600"/>
            <a:ext cx="6885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 : cualquier cadena, de cualquier largo (incluyendo una cadena vacía)</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[a-z]{3,6}: entre 3 y 6 letras minúsculas</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\d{4,}: al menos 4 dígitos</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.*hola!?: una cadena cualquiera, seguida de hola, y terminando (o no) con un !</a:t>
            </a:r>
            <a:endParaRPr b="0" i="0" sz="1350" u="none" cap="none" strike="noStrike">
              <a:solidFill>
                <a:srgbClr val="000000"/>
              </a:solidFill>
              <a:latin typeface="DM Sans"/>
              <a:ea typeface="DM Sans"/>
              <a:cs typeface="DM Sans"/>
              <a:sym typeface="DM Sans"/>
            </a:endParaRPr>
          </a:p>
        </p:txBody>
      </p:sp>
      <p:pic>
        <p:nvPicPr>
          <p:cNvPr id="334" name="Google Shape;334;p58"/>
          <p:cNvPicPr preferRelativeResize="0"/>
          <p:nvPr/>
        </p:nvPicPr>
        <p:blipFill rotWithShape="1">
          <a:blip r:embed="rId4">
            <a:alphaModFix/>
          </a:blip>
          <a:srcRect b="0" l="0" r="0" t="0"/>
          <a:stretch/>
        </p:blipFill>
        <p:spPr>
          <a:xfrm>
            <a:off x="591450" y="3505463"/>
            <a:ext cx="833875" cy="83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Explotación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0"/>
          <p:cNvSpPr txBox="1"/>
          <p:nvPr/>
        </p:nvSpPr>
        <p:spPr>
          <a:xfrm>
            <a:off x="4603250" y="619525"/>
            <a:ext cx="4053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Explotación de datos</a:t>
            </a:r>
            <a:endParaRPr b="1" i="0" sz="4000" u="none" cap="none" strike="noStrike">
              <a:solidFill>
                <a:schemeClr val="dk1"/>
              </a:solidFill>
              <a:latin typeface="DM Sans"/>
              <a:ea typeface="DM Sans"/>
              <a:cs typeface="DM Sans"/>
              <a:sym typeface="DM Sans"/>
            </a:endParaRPr>
          </a:p>
        </p:txBody>
      </p:sp>
      <p:sp>
        <p:nvSpPr>
          <p:cNvPr id="345" name="Google Shape;345;p60"/>
          <p:cNvSpPr txBox="1"/>
          <p:nvPr/>
        </p:nvSpPr>
        <p:spPr>
          <a:xfrm>
            <a:off x="4832350" y="2595525"/>
            <a:ext cx="3824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Python tiene un gran poder de cómputo para manejar grandes volúmenes de datos, tiene varias librerías asociadas, recomendamos empezar por Pandas. </a:t>
            </a:r>
            <a:endParaRPr b="0" i="0" sz="1350" u="none" cap="none" strike="noStrike">
              <a:solidFill>
                <a:srgbClr val="000000"/>
              </a:solidFill>
              <a:latin typeface="DM Sans"/>
              <a:ea typeface="DM Sans"/>
              <a:cs typeface="DM Sans"/>
              <a:sym typeface="DM Sans"/>
            </a:endParaRPr>
          </a:p>
        </p:txBody>
      </p:sp>
      <p:pic>
        <p:nvPicPr>
          <p:cNvPr id="346" name="Google Shape;346;p60"/>
          <p:cNvPicPr preferRelativeResize="0"/>
          <p:nvPr/>
        </p:nvPicPr>
        <p:blipFill rotWithShape="1">
          <a:blip r:embed="rId3">
            <a:alphaModFix/>
          </a:blip>
          <a:srcRect b="0" l="0" r="0" t="0"/>
          <a:stretch/>
        </p:blipFill>
        <p:spPr>
          <a:xfrm>
            <a:off x="16525" y="25075"/>
            <a:ext cx="4478575" cy="509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Literacy</a:t>
            </a:r>
            <a:endParaRPr b="1" i="0" sz="4000" u="none" cap="none" strike="noStrike">
              <a:solidFill>
                <a:schemeClr val="dk1"/>
              </a:solidFill>
              <a:latin typeface="DM Sans"/>
              <a:ea typeface="DM Sans"/>
              <a:cs typeface="DM Sans"/>
              <a:sym typeface="DM Sans"/>
            </a:endParaRPr>
          </a:p>
        </p:txBody>
      </p:sp>
      <p:sp>
        <p:nvSpPr>
          <p:cNvPr id="352" name="Google Shape;352;p61"/>
          <p:cNvSpPr txBox="1"/>
          <p:nvPr/>
        </p:nvSpPr>
        <p:spPr>
          <a:xfrm>
            <a:off x="457725" y="2059225"/>
            <a:ext cx="4228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Hace referencia a la “Alfabetización en datos” es decir, adquirir las capacidades de leer, comprender, crear y saber comunicar nuestros datos de manera efectiva.</a:t>
            </a:r>
            <a:endParaRPr b="0" i="0" sz="1350" u="none" cap="none" strike="noStrike">
              <a:solidFill>
                <a:srgbClr val="000000"/>
              </a:solidFill>
              <a:highlight>
                <a:schemeClr val="accent6"/>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idx="4294967295" type="title"/>
          </p:nvPr>
        </p:nvSpPr>
        <p:spPr>
          <a:xfrm>
            <a:off x="476251" y="511175"/>
            <a:ext cx="8667900" cy="124410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100"/>
              </a:spcBef>
              <a:spcAft>
                <a:spcPts val="0"/>
              </a:spcAft>
              <a:buClr>
                <a:srgbClr val="000000"/>
              </a:buClr>
              <a:buSzPts val="3600"/>
              <a:buNone/>
            </a:pPr>
            <a:r>
              <a:rPr b="1" lang="es" sz="4000">
                <a:solidFill>
                  <a:schemeClr val="dk1"/>
                </a:solidFill>
                <a:latin typeface="DM Sans"/>
                <a:ea typeface="DM Sans"/>
                <a:cs typeface="DM Sans"/>
                <a:sym typeface="DM Sans"/>
              </a:rPr>
              <a:t>Una nueva disciplina en auge: La “Ciencia de Datos”</a:t>
            </a:r>
            <a:endParaRPr/>
          </a:p>
        </p:txBody>
      </p:sp>
      <p:sp>
        <p:nvSpPr>
          <p:cNvPr id="358" name="Google Shape;358;p62"/>
          <p:cNvSpPr txBox="1"/>
          <p:nvPr/>
        </p:nvSpPr>
        <p:spPr>
          <a:xfrm>
            <a:off x="4343550" y="2360600"/>
            <a:ext cx="4324200" cy="1675200"/>
          </a:xfrm>
          <a:prstGeom prst="rect">
            <a:avLst/>
          </a:prstGeom>
          <a:noFill/>
          <a:ln>
            <a:noFill/>
          </a:ln>
        </p:spPr>
        <p:txBody>
          <a:bodyPr anchorCtr="0" anchor="t" bIns="0" lIns="0" spcFirstLastPara="1" rIns="0" wrap="square" tIns="12700">
            <a:spAutoFit/>
          </a:bodyPr>
          <a:lstStyle/>
          <a:p>
            <a:pPr indent="-12700" lvl="0" marL="12700" marR="719419"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“Con el fenómeno creciente del Big Data, </a:t>
            </a:r>
            <a:r>
              <a:rPr lang="es" sz="1350">
                <a:latin typeface="DM Sans"/>
                <a:ea typeface="DM Sans"/>
                <a:cs typeface="DM Sans"/>
                <a:sym typeface="DM Sans"/>
              </a:rPr>
              <a:t>s</a:t>
            </a:r>
            <a:r>
              <a:rPr i="0" lang="es" sz="1350" u="none" cap="none" strike="noStrike">
                <a:solidFill>
                  <a:srgbClr val="000000"/>
                </a:solidFill>
                <a:latin typeface="DM Sans"/>
                <a:ea typeface="DM Sans"/>
                <a:cs typeface="DM Sans"/>
                <a:sym typeface="DM Sans"/>
              </a:rPr>
              <a:t>urge una nueva disciplina conocida como Data Science o Ciencias de Datos. De esta intersección, se desprende una figura totalmente disruptiva que mezcla conocimientos de estadística, matemáticas, management empresarial e ingeniería informática: el Científico de Datos.”</a:t>
            </a:r>
            <a:endParaRPr sz="1350">
              <a:latin typeface="DM Sans"/>
              <a:ea typeface="DM Sans"/>
              <a:cs typeface="DM Sans"/>
              <a:sym typeface="DM Sans"/>
            </a:endParaRPr>
          </a:p>
        </p:txBody>
      </p:sp>
      <p:pic>
        <p:nvPicPr>
          <p:cNvPr id="359" name="Google Shape;359;p62"/>
          <p:cNvPicPr preferRelativeResize="0"/>
          <p:nvPr/>
        </p:nvPicPr>
        <p:blipFill rotWithShape="1">
          <a:blip r:embed="rId3">
            <a:alphaModFix/>
          </a:blip>
          <a:srcRect b="0" l="0" r="0" t="0"/>
          <a:stretch/>
        </p:blipFill>
        <p:spPr>
          <a:xfrm>
            <a:off x="682623" y="2266950"/>
            <a:ext cx="3398663" cy="20206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idx="4294967295" type="title"/>
          </p:nvPr>
        </p:nvSpPr>
        <p:spPr>
          <a:xfrm>
            <a:off x="476242" y="468314"/>
            <a:ext cx="5642100" cy="62850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100"/>
              </a:spcBef>
              <a:spcAft>
                <a:spcPts val="0"/>
              </a:spcAft>
              <a:buSzPts val="2800"/>
              <a:buNone/>
            </a:pPr>
            <a:r>
              <a:rPr b="1" lang="es" sz="4000">
                <a:solidFill>
                  <a:schemeClr val="dk1"/>
                </a:solidFill>
                <a:latin typeface="DM Sans"/>
                <a:ea typeface="DM Sans"/>
                <a:cs typeface="DM Sans"/>
                <a:sym typeface="DM Sans"/>
              </a:rPr>
              <a:t>Empresas Data Driven</a:t>
            </a:r>
            <a:endParaRPr b="1" sz="4000">
              <a:solidFill>
                <a:schemeClr val="dk1"/>
              </a:solidFill>
              <a:latin typeface="DM Sans"/>
              <a:ea typeface="DM Sans"/>
              <a:cs typeface="DM Sans"/>
              <a:sym typeface="DM Sans"/>
            </a:endParaRPr>
          </a:p>
        </p:txBody>
      </p:sp>
      <p:sp>
        <p:nvSpPr>
          <p:cNvPr id="365" name="Google Shape;365;p63"/>
          <p:cNvSpPr txBox="1"/>
          <p:nvPr/>
        </p:nvSpPr>
        <p:spPr>
          <a:xfrm>
            <a:off x="476262" y="1924139"/>
            <a:ext cx="4335600" cy="2090700"/>
          </a:xfrm>
          <a:prstGeom prst="rect">
            <a:avLst/>
          </a:prstGeom>
          <a:noFill/>
          <a:ln>
            <a:noFill/>
          </a:ln>
        </p:spPr>
        <p:txBody>
          <a:bodyPr anchorCtr="0" anchor="t" bIns="0" lIns="0" spcFirstLastPara="1" rIns="0" wrap="square" tIns="12700">
            <a:spAutoFit/>
          </a:bodyPr>
          <a:lstStyle/>
          <a:p>
            <a:pPr indent="-12700" lvl="0" marL="12700" marR="719419"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“Las empresas Data - Driven son aquellas que permiten que sean exclusivamente los “datos” quienes las gobiernen. La filosofía de trabajo y cultura Data Driven, es verdaderamente un cambio de mentalidad, que se apoya en los datos para tomar mejores decisiones y escoger qué alternativa es la más óptima a elegir. Dicho con otras palabras, el “dato” en este tipo de empresas es el REY.”</a:t>
            </a:r>
            <a:endParaRPr sz="1350">
              <a:latin typeface="DM Sans"/>
              <a:ea typeface="DM Sans"/>
              <a:cs typeface="DM Sans"/>
              <a:sym typeface="DM Sans"/>
            </a:endParaRPr>
          </a:p>
        </p:txBody>
      </p:sp>
      <p:pic>
        <p:nvPicPr>
          <p:cNvPr id="366" name="Google Shape;366;p63"/>
          <p:cNvPicPr preferRelativeResize="0"/>
          <p:nvPr/>
        </p:nvPicPr>
        <p:blipFill rotWithShape="1">
          <a:blip r:embed="rId3">
            <a:alphaModFix/>
          </a:blip>
          <a:srcRect b="0" l="0" r="0" t="0"/>
          <a:stretch/>
        </p:blipFill>
        <p:spPr>
          <a:xfrm>
            <a:off x="5195733" y="1588288"/>
            <a:ext cx="3472021" cy="250707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idx="4294967295" type="title"/>
          </p:nvPr>
        </p:nvSpPr>
        <p:spPr>
          <a:xfrm>
            <a:off x="476250" y="468325"/>
            <a:ext cx="8191500" cy="124410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100"/>
              </a:spcBef>
              <a:spcAft>
                <a:spcPts val="0"/>
              </a:spcAft>
              <a:buSzPts val="2800"/>
              <a:buNone/>
            </a:pPr>
            <a:r>
              <a:rPr b="1" lang="es" sz="4000">
                <a:solidFill>
                  <a:schemeClr val="dk1"/>
                </a:solidFill>
                <a:latin typeface="DM Sans"/>
                <a:ea typeface="DM Sans"/>
                <a:cs typeface="DM Sans"/>
                <a:sym typeface="DM Sans"/>
              </a:rPr>
              <a:t>Veamos c</a:t>
            </a:r>
            <a:r>
              <a:rPr b="1" lang="es" sz="4000">
                <a:latin typeface="DM Sans"/>
                <a:ea typeface="DM Sans"/>
                <a:cs typeface="DM Sans"/>
                <a:sym typeface="DM Sans"/>
              </a:rPr>
              <a:t>ó</a:t>
            </a:r>
            <a:r>
              <a:rPr b="1" lang="es" sz="4000">
                <a:solidFill>
                  <a:schemeClr val="dk1"/>
                </a:solidFill>
                <a:latin typeface="DM Sans"/>
                <a:ea typeface="DM Sans"/>
                <a:cs typeface="DM Sans"/>
                <a:sym typeface="DM Sans"/>
              </a:rPr>
              <a:t>mo podemos utilizar Python para analizar datos</a:t>
            </a:r>
            <a:endParaRPr b="1" sz="4000">
              <a:solidFill>
                <a:schemeClr val="dk1"/>
              </a:solidFill>
              <a:latin typeface="DM Sans"/>
              <a:ea typeface="DM Sans"/>
              <a:cs typeface="DM Sans"/>
              <a:sym typeface="DM Sans"/>
            </a:endParaRPr>
          </a:p>
        </p:txBody>
      </p:sp>
      <p:pic>
        <p:nvPicPr>
          <p:cNvPr id="372" name="Google Shape;372;p64"/>
          <p:cNvPicPr preferRelativeResize="0"/>
          <p:nvPr/>
        </p:nvPicPr>
        <p:blipFill rotWithShape="1">
          <a:blip r:embed="rId3">
            <a:alphaModFix/>
          </a:blip>
          <a:srcRect b="0" l="0" r="0" t="0"/>
          <a:stretch/>
        </p:blipFill>
        <p:spPr>
          <a:xfrm>
            <a:off x="2186656" y="2571750"/>
            <a:ext cx="4888012" cy="697222"/>
          </a:xfrm>
          <a:prstGeom prst="rect">
            <a:avLst/>
          </a:prstGeom>
          <a:noFill/>
          <a:ln>
            <a:noFill/>
          </a:ln>
        </p:spPr>
      </p:pic>
      <p:pic>
        <p:nvPicPr>
          <p:cNvPr id="373" name="Google Shape;373;p64"/>
          <p:cNvPicPr preferRelativeResize="0"/>
          <p:nvPr/>
        </p:nvPicPr>
        <p:blipFill rotWithShape="1">
          <a:blip r:embed="rId4">
            <a:alphaModFix/>
          </a:blip>
          <a:srcRect b="0" l="0" r="0" t="0"/>
          <a:stretch/>
        </p:blipFill>
        <p:spPr>
          <a:xfrm>
            <a:off x="1070350" y="3222992"/>
            <a:ext cx="7120624" cy="13835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Mejorar la estética</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Mejorar la estética</a:t>
            </a:r>
            <a:endParaRPr b="1" i="0" sz="4000" u="none" cap="none" strike="noStrike">
              <a:solidFill>
                <a:schemeClr val="dk1"/>
              </a:solidFill>
              <a:latin typeface="DM Sans"/>
              <a:ea typeface="DM Sans"/>
              <a:cs typeface="DM Sans"/>
              <a:sym typeface="DM Sans"/>
            </a:endParaRPr>
          </a:p>
        </p:txBody>
      </p:sp>
      <p:sp>
        <p:nvSpPr>
          <p:cNvPr id="384" name="Google Shape;384;p66"/>
          <p:cNvSpPr txBox="1"/>
          <p:nvPr/>
        </p:nvSpPr>
        <p:spPr>
          <a:xfrm>
            <a:off x="484900" y="1669200"/>
            <a:ext cx="81939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Hemos realizado un proyecto web muy funcional y útil, pero jamás nos fijamos en lo mal que se veía. Para mejorar todo su aspecto es fundamental conocer más sobre HTML, incorporar CSS y en menor medida JS y SASS.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el siguiente curso de CoderHouse pueden ver todos esos temas: </a:t>
            </a:r>
            <a:r>
              <a:rPr b="0" i="0" lang="es" sz="1350" u="sng" cap="none" strike="noStrike">
                <a:solidFill>
                  <a:schemeClr val="hlink"/>
                </a:solidFill>
                <a:highlight>
                  <a:schemeClr val="lt1"/>
                </a:highlight>
                <a:latin typeface="DM Sans"/>
                <a:ea typeface="DM Sans"/>
                <a:cs typeface="DM Sans"/>
                <a:sym typeface="DM Sans"/>
                <a:hlinkClick r:id="rId3"/>
              </a:rPr>
              <a:t>Desarrollo WEB</a:t>
            </a:r>
            <a:endParaRPr b="0" i="0" sz="1350" u="none" cap="none" strike="noStrike">
              <a:solidFill>
                <a:schemeClr val="accent5"/>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385" name="Google Shape;385;p66"/>
          <p:cNvPicPr preferRelativeResize="0"/>
          <p:nvPr/>
        </p:nvPicPr>
        <p:blipFill rotWithShape="1">
          <a:blip r:embed="rId4">
            <a:alphaModFix/>
          </a:blip>
          <a:srcRect b="0" l="0" r="0" t="0"/>
          <a:stretch/>
        </p:blipFill>
        <p:spPr>
          <a:xfrm>
            <a:off x="3333964" y="3238775"/>
            <a:ext cx="2476075" cy="139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3" name="Google Shape;113;p3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14" name="Google Shape;114;p31"/>
          <p:cNvSpPr txBox="1"/>
          <p:nvPr/>
        </p:nvSpPr>
        <p:spPr>
          <a:xfrm>
            <a:off x="2690561" y="1451613"/>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las limitaciones de este curso para entender por donde deberán continuar para seguir avanzando en Python.</a:t>
            </a:r>
            <a:endParaRPr b="0" i="0" sz="1350" u="none" cap="none" strike="noStrike">
              <a:solidFill>
                <a:schemeClr val="lt1"/>
              </a:solidFill>
              <a:latin typeface="DM Sans"/>
              <a:ea typeface="DM Sans"/>
              <a:cs typeface="DM Sans"/>
              <a:sym typeface="DM Sans"/>
            </a:endParaRPr>
          </a:p>
        </p:txBody>
      </p:sp>
      <p:pic>
        <p:nvPicPr>
          <p:cNvPr id="115" name="Google Shape;115;p31"/>
          <p:cNvPicPr preferRelativeResize="0"/>
          <p:nvPr/>
        </p:nvPicPr>
        <p:blipFill rotWithShape="1">
          <a:blip r:embed="rId3">
            <a:alphaModFix/>
          </a:blip>
          <a:srcRect b="0" l="0" r="0" t="0"/>
          <a:stretch/>
        </p:blipFill>
        <p:spPr>
          <a:xfrm>
            <a:off x="2172138" y="2400338"/>
            <a:ext cx="196975" cy="196975"/>
          </a:xfrm>
          <a:prstGeom prst="rect">
            <a:avLst/>
          </a:prstGeom>
          <a:noFill/>
          <a:ln>
            <a:noFill/>
          </a:ln>
        </p:spPr>
      </p:pic>
      <p:sp>
        <p:nvSpPr>
          <p:cNvPr id="116" name="Google Shape;116;p31"/>
          <p:cNvSpPr txBox="1"/>
          <p:nvPr/>
        </p:nvSpPr>
        <p:spPr>
          <a:xfrm>
            <a:off x="2690561" y="2302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Aprender</a:t>
            </a:r>
            <a:r>
              <a:rPr b="0" i="0" lang="es" sz="1350" u="none" cap="none" strike="noStrike">
                <a:solidFill>
                  <a:schemeClr val="lt1"/>
                </a:solidFill>
                <a:latin typeface="DM Sans"/>
                <a:ea typeface="DM Sans"/>
                <a:cs typeface="DM Sans"/>
                <a:sym typeface="DM Sans"/>
              </a:rPr>
              <a:t> a subir sus proyectos a un servidor.</a:t>
            </a:r>
            <a:endParaRPr b="0" i="0" sz="1350" u="none" cap="none" strike="noStrike">
              <a:solidFill>
                <a:schemeClr val="lt1"/>
              </a:solidFill>
              <a:latin typeface="DM Sans"/>
              <a:ea typeface="DM Sans"/>
              <a:cs typeface="DM Sans"/>
              <a:sym typeface="DM Sans"/>
            </a:endParaRPr>
          </a:p>
        </p:txBody>
      </p:sp>
      <p:pic>
        <p:nvPicPr>
          <p:cNvPr id="117" name="Google Shape;117;p31"/>
          <p:cNvPicPr preferRelativeResize="0"/>
          <p:nvPr/>
        </p:nvPicPr>
        <p:blipFill rotWithShape="1">
          <a:blip r:embed="rId3">
            <a:alphaModFix/>
          </a:blip>
          <a:srcRect b="0" l="0" r="0" t="0"/>
          <a:stretch/>
        </p:blipFill>
        <p:spPr>
          <a:xfrm>
            <a:off x="2172138" y="3073963"/>
            <a:ext cx="196975" cy="196975"/>
          </a:xfrm>
          <a:prstGeom prst="rect">
            <a:avLst/>
          </a:prstGeom>
          <a:noFill/>
          <a:ln>
            <a:noFill/>
          </a:ln>
        </p:spPr>
      </p:pic>
      <p:sp>
        <p:nvSpPr>
          <p:cNvPr id="118" name="Google Shape;118;p31"/>
          <p:cNvSpPr txBox="1"/>
          <p:nvPr/>
        </p:nvSpPr>
        <p:spPr>
          <a:xfrm>
            <a:off x="2690550" y="29658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Articular</a:t>
            </a:r>
            <a:r>
              <a:rPr b="0" i="0" lang="es" sz="1350" u="none" cap="none" strike="noStrike">
                <a:solidFill>
                  <a:schemeClr val="lt1"/>
                </a:solidFill>
                <a:latin typeface="DM Sans"/>
                <a:ea typeface="DM Sans"/>
                <a:cs typeface="DM Sans"/>
                <a:sym typeface="DM Sans"/>
              </a:rPr>
              <a:t> con otros temas fundamentales como Desarrollo Web y bases de datos</a:t>
            </a:r>
            <a:endParaRPr b="0" i="0" sz="1350" u="none" cap="none" strike="noStrike">
              <a:solidFill>
                <a:schemeClr val="lt1"/>
              </a:solidFill>
              <a:latin typeface="DM Sans"/>
              <a:ea typeface="DM Sans"/>
              <a:cs typeface="DM Sans"/>
              <a:sym typeface="DM Sans"/>
            </a:endParaRPr>
          </a:p>
        </p:txBody>
      </p:sp>
      <p:cxnSp>
        <p:nvCxnSpPr>
          <p:cNvPr id="119" name="Google Shape;119;p31"/>
          <p:cNvCxnSpPr>
            <a:stCxn id="115" idx="2"/>
            <a:endCxn id="117" idx="0"/>
          </p:cNvCxnSpPr>
          <p:nvPr/>
        </p:nvCxnSpPr>
        <p:spPr>
          <a:xfrm flipH="1" rot="-5400000">
            <a:off x="2032576" y="28353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cxnSp>
        <p:nvCxnSpPr>
          <p:cNvPr id="120" name="Google Shape;120;p31"/>
          <p:cNvCxnSpPr/>
          <p:nvPr/>
        </p:nvCxnSpPr>
        <p:spPr>
          <a:xfrm flipH="1" rot="-5400000">
            <a:off x="1953225" y="2082938"/>
            <a:ext cx="634200" cy="6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sp>
        <p:nvSpPr>
          <p:cNvPr id="396" name="Google Shape;396;p68"/>
          <p:cNvSpPr txBox="1"/>
          <p:nvPr/>
        </p:nvSpPr>
        <p:spPr>
          <a:xfrm>
            <a:off x="484900" y="2583600"/>
            <a:ext cx="47223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 quieren seguir trabajando con Python y Django verán que SQLite es ideal para aprender, pero su performance y estabilidad es muy baja, se recomienda pasar a PostgreSQL.</a:t>
            </a:r>
            <a:endParaRPr b="0" i="0" sz="1350" u="none" cap="none" strike="noStrike">
              <a:solidFill>
                <a:srgbClr val="000000"/>
              </a:solidFill>
              <a:latin typeface="DM Sans"/>
              <a:ea typeface="DM Sans"/>
              <a:cs typeface="DM Sans"/>
              <a:sym typeface="DM Sans"/>
            </a:endParaRPr>
          </a:p>
        </p:txBody>
      </p:sp>
      <p:pic>
        <p:nvPicPr>
          <p:cNvPr id="397" name="Google Shape;397;p68"/>
          <p:cNvPicPr preferRelativeResize="0"/>
          <p:nvPr/>
        </p:nvPicPr>
        <p:blipFill rotWithShape="1">
          <a:blip r:embed="rId3">
            <a:alphaModFix/>
          </a:blip>
          <a:srcRect b="0" l="0" r="0" t="0"/>
          <a:stretch/>
        </p:blipFill>
        <p:spPr>
          <a:xfrm>
            <a:off x="6029200" y="2243288"/>
            <a:ext cx="1980450" cy="148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sp>
        <p:nvSpPr>
          <p:cNvPr id="403" name="Google Shape;403;p69"/>
          <p:cNvSpPr txBox="1"/>
          <p:nvPr/>
        </p:nvSpPr>
        <p:spPr>
          <a:xfrm>
            <a:off x="484900" y="2583600"/>
            <a:ext cx="4722300" cy="16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PostgreSQL es un sistema de base de datos relacional de alta disponibilidad. Es capaz de funcionar de manera estable en el servidor y, por lo tanto, resulta robusto, una de las principales características que buscan las empresas. Además, es consistente y tolerante a fallos. Es compatible con el modelo relacional, ya que asegura siempre su integridad referencial.</a:t>
            </a:r>
            <a:endParaRPr b="0" i="0" sz="1350" u="none" cap="none" strike="noStrike">
              <a:solidFill>
                <a:srgbClr val="000000"/>
              </a:solidFill>
              <a:latin typeface="DM Sans"/>
              <a:ea typeface="DM Sans"/>
              <a:cs typeface="DM Sans"/>
              <a:sym typeface="DM Sans"/>
            </a:endParaRPr>
          </a:p>
        </p:txBody>
      </p:sp>
      <p:pic>
        <p:nvPicPr>
          <p:cNvPr id="404" name="Google Shape;404;p69"/>
          <p:cNvPicPr preferRelativeResize="0"/>
          <p:nvPr/>
        </p:nvPicPr>
        <p:blipFill rotWithShape="1">
          <a:blip r:embed="rId3">
            <a:alphaModFix/>
          </a:blip>
          <a:srcRect b="0" l="0" r="0" t="0"/>
          <a:stretch/>
        </p:blipFill>
        <p:spPr>
          <a:xfrm>
            <a:off x="6041675" y="2218525"/>
            <a:ext cx="1754400" cy="175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pic>
        <p:nvPicPr>
          <p:cNvPr id="410" name="Google Shape;410;p70"/>
          <p:cNvPicPr preferRelativeResize="0"/>
          <p:nvPr/>
        </p:nvPicPr>
        <p:blipFill rotWithShape="1">
          <a:blip r:embed="rId3">
            <a:alphaModFix/>
          </a:blip>
          <a:srcRect b="0" l="0" r="0" t="0"/>
          <a:stretch/>
        </p:blipFill>
        <p:spPr>
          <a:xfrm>
            <a:off x="5981200" y="2218525"/>
            <a:ext cx="2571750" cy="1356125"/>
          </a:xfrm>
          <a:prstGeom prst="rect">
            <a:avLst/>
          </a:prstGeom>
          <a:noFill/>
          <a:ln>
            <a:noFill/>
          </a:ln>
        </p:spPr>
      </p:pic>
      <p:sp>
        <p:nvSpPr>
          <p:cNvPr id="411" name="Google Shape;411;p70"/>
          <p:cNvSpPr txBox="1"/>
          <p:nvPr/>
        </p:nvSpPr>
        <p:spPr>
          <a:xfrm>
            <a:off x="476250" y="2651250"/>
            <a:ext cx="5647500" cy="9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De forma más general se puede estudiar </a:t>
            </a:r>
            <a:r>
              <a:rPr b="0" i="0" lang="es" sz="1350" u="none" cap="none" strike="noStrike">
                <a:solidFill>
                  <a:srgbClr val="000000"/>
                </a:solidFill>
                <a:highlight>
                  <a:schemeClr val="accent6"/>
                </a:highlight>
                <a:latin typeface="DM Sans"/>
                <a:ea typeface="DM Sans"/>
                <a:cs typeface="DM Sans"/>
                <a:sym typeface="DM Sans"/>
              </a:rPr>
              <a:t>mySQL</a:t>
            </a:r>
            <a:r>
              <a:rPr b="0" i="0" lang="es" sz="1350" u="none" cap="none" strike="noStrike">
                <a:solidFill>
                  <a:srgbClr val="000000"/>
                </a:solidFill>
                <a:latin typeface="DM Sans"/>
                <a:ea typeface="DM Sans"/>
                <a:cs typeface="DM Sans"/>
                <a:sym typeface="DM Sans"/>
              </a:rPr>
              <a:t>  que es ideal para proyectos pequeños y adaptable a cualquier lenguaje Backend.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Por ejemplo en este curso de CoderHouse: </a:t>
            </a:r>
            <a:r>
              <a:rPr b="0" i="0" lang="es" sz="1350" u="sng" cap="none" strike="noStrike">
                <a:solidFill>
                  <a:schemeClr val="hlink"/>
                </a:solidFill>
                <a:latin typeface="DM Sans"/>
                <a:ea typeface="DM Sans"/>
                <a:cs typeface="DM Sans"/>
                <a:sym typeface="DM Sans"/>
                <a:hlinkClick r:id="rId4"/>
              </a:rPr>
              <a:t>SQL</a:t>
            </a:r>
            <a:endParaRPr b="0" i="0" sz="1350" u="none" cap="none" strike="noStrike">
              <a:solidFill>
                <a:schemeClr val="accent5"/>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12" name="Google Shape;412;p70"/>
          <p:cNvPicPr preferRelativeResize="0"/>
          <p:nvPr/>
        </p:nvPicPr>
        <p:blipFill rotWithShape="1">
          <a:blip r:embed="rId5">
            <a:alphaModFix/>
          </a:blip>
          <a:srcRect b="0" l="0" r="0" t="0"/>
          <a:stretch/>
        </p:blipFill>
        <p:spPr>
          <a:xfrm>
            <a:off x="476250" y="3703550"/>
            <a:ext cx="958575" cy="736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Recomendaciones </a:t>
            </a:r>
            <a:r>
              <a:rPr b="1" i="0" lang="es" sz="4000" u="none" cap="none" strike="noStrike">
                <a:solidFill>
                  <a:srgbClr val="83AEFB"/>
                </a:solidFill>
                <a:latin typeface="DM Sans"/>
                <a:ea typeface="DM Sans"/>
                <a:cs typeface="DM Sans"/>
                <a:sym typeface="DM Sans"/>
              </a:rPr>
              <a:t>finales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Recomendaciones finales</a:t>
            </a:r>
            <a:endParaRPr b="1" i="0" sz="4000" u="none" cap="none" strike="noStrike">
              <a:solidFill>
                <a:schemeClr val="dk1"/>
              </a:solidFill>
              <a:latin typeface="DM Sans"/>
              <a:ea typeface="DM Sans"/>
              <a:cs typeface="DM Sans"/>
              <a:sym typeface="DM Sans"/>
            </a:endParaRPr>
          </a:p>
        </p:txBody>
      </p:sp>
      <p:sp>
        <p:nvSpPr>
          <p:cNvPr id="423" name="Google Shape;423;p72"/>
          <p:cNvSpPr txBox="1"/>
          <p:nvPr/>
        </p:nvSpPr>
        <p:spPr>
          <a:xfrm>
            <a:off x="473350" y="1527175"/>
            <a:ext cx="8670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Mantente al tanto de las actualizaciones de todas las tecnologías.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No te quedes con lo aprendido aquí, el mundo es muy grande.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Práctica, práctica y práctica.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Establece alcances con cada proyecto.</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Planifica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Trabaja organizadamente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 tiempos estimados con sinceridad</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73"/>
          <p:cNvGrpSpPr/>
          <p:nvPr/>
        </p:nvGrpSpPr>
        <p:grpSpPr>
          <a:xfrm>
            <a:off x="4202551" y="905623"/>
            <a:ext cx="738900" cy="738900"/>
            <a:chOff x="7208351" y="2467173"/>
            <a:chExt cx="738900" cy="738900"/>
          </a:xfrm>
        </p:grpSpPr>
        <p:sp>
          <p:nvSpPr>
            <p:cNvPr id="429" name="Google Shape;429;p7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p73"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31" name="Google Shape;431;p73"/>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Entrega</a:t>
            </a:r>
            <a:r>
              <a:rPr b="1" i="0" lang="es"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432" name="Google Shape;432;p73"/>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Deberás entregar tu proyecto final.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74"/>
          <p:cNvGrpSpPr/>
          <p:nvPr/>
        </p:nvGrpSpPr>
        <p:grpSpPr>
          <a:xfrm>
            <a:off x="457356" y="468297"/>
            <a:ext cx="431074" cy="431074"/>
            <a:chOff x="7208351" y="2467173"/>
            <a:chExt cx="738900" cy="738900"/>
          </a:xfrm>
        </p:grpSpPr>
        <p:sp>
          <p:nvSpPr>
            <p:cNvPr id="438" name="Google Shape;438;p7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7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40" name="Google Shape;440;p7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41" name="Google Shape;441;p7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42" name="Google Shape;442;p7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43" name="Google Shape;443;p74"/>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Se deberá </a:t>
            </a:r>
            <a:r>
              <a:rPr lang="es" sz="1350">
                <a:solidFill>
                  <a:srgbClr val="999999"/>
                </a:solidFill>
                <a:latin typeface="DM Sans"/>
                <a:ea typeface="DM Sans"/>
                <a:cs typeface="DM Sans"/>
                <a:sym typeface="DM Sans"/>
              </a:rPr>
              <a:t>de manera </a:t>
            </a:r>
            <a:r>
              <a:rPr b="1" lang="es" sz="1350">
                <a:solidFill>
                  <a:srgbClr val="999999"/>
                </a:solidFill>
                <a:latin typeface="DM Sans"/>
                <a:ea typeface="DM Sans"/>
                <a:cs typeface="DM Sans"/>
                <a:sym typeface="DM Sans"/>
              </a:rPr>
              <a:t>individual</a:t>
            </a:r>
            <a:r>
              <a:rPr lang="es" sz="1350">
                <a:solidFill>
                  <a:srgbClr val="999999"/>
                </a:solidFill>
                <a:latin typeface="DM Sans"/>
                <a:ea typeface="DM Sans"/>
                <a:cs typeface="DM Sans"/>
                <a:sym typeface="DM Sans"/>
              </a:rPr>
              <a:t>.</a:t>
            </a:r>
            <a:r>
              <a:rPr b="0" i="0" lang="es" sz="1350" u="none" cap="none" strike="noStrike">
                <a:solidFill>
                  <a:srgbClr val="999999"/>
                </a:solidFill>
                <a:latin typeface="DM Sans"/>
                <a:ea typeface="DM Sans"/>
                <a:cs typeface="DM Sans"/>
                <a:sym typeface="DM Sans"/>
              </a:rPr>
              <a:t> </a:t>
            </a:r>
            <a:r>
              <a:rPr lang="es" sz="1350">
                <a:solidFill>
                  <a:srgbClr val="999999"/>
                </a:solidFill>
                <a:latin typeface="DM Sans"/>
                <a:ea typeface="DM Sans"/>
                <a:cs typeface="DM Sans"/>
                <a:sym typeface="DM Sans"/>
              </a:rPr>
              <a:t>C</a:t>
            </a:r>
            <a:r>
              <a:rPr b="0" i="0" lang="es" sz="1350" u="none" cap="none" strike="noStrike">
                <a:solidFill>
                  <a:srgbClr val="999999"/>
                </a:solidFill>
                <a:latin typeface="DM Sans"/>
                <a:ea typeface="DM Sans"/>
                <a:cs typeface="DM Sans"/>
                <a:sym typeface="DM Sans"/>
              </a:rPr>
              <a:t>rearás una aplicación web estilo blog programada en Python en Django. Esta web tendrá admin, perfiles, registró, páginas y formularios.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highlight>
                  <a:schemeClr val="accent6"/>
                </a:highlight>
                <a:latin typeface="DM Sans"/>
                <a:ea typeface="DM Sans"/>
                <a:cs typeface="DM Sans"/>
                <a:sym typeface="DM Sans"/>
              </a:rPr>
              <a:t>La entrega se realizará enviando el </a:t>
            </a:r>
            <a:r>
              <a:rPr b="1" i="0" lang="es" sz="1350" u="none" cap="none" strike="noStrike">
                <a:solidFill>
                  <a:srgbClr val="999999"/>
                </a:solidFill>
                <a:highlight>
                  <a:schemeClr val="accent6"/>
                </a:highlight>
                <a:latin typeface="DM Sans"/>
                <a:ea typeface="DM Sans"/>
                <a:cs typeface="DM Sans"/>
                <a:sym typeface="DM Sans"/>
              </a:rPr>
              <a:t>link a GitHub</a:t>
            </a:r>
            <a:r>
              <a:rPr b="0" i="0" lang="es" sz="1350" u="none" cap="none" strike="noStrike">
                <a:solidFill>
                  <a:srgbClr val="999999"/>
                </a:solidFill>
                <a:highlight>
                  <a:schemeClr val="accent6"/>
                </a:highlight>
                <a:latin typeface="DM Sans"/>
                <a:ea typeface="DM Sans"/>
                <a:cs typeface="DM Sans"/>
                <a:sym typeface="DM Sans"/>
              </a:rPr>
              <a:t>, en el </a:t>
            </a:r>
            <a:r>
              <a:rPr b="1" i="0" lang="es" sz="1350" u="none" cap="none" strike="noStrike">
                <a:solidFill>
                  <a:srgbClr val="999999"/>
                </a:solidFill>
                <a:highlight>
                  <a:schemeClr val="accent6"/>
                </a:highlight>
                <a:latin typeface="DM Sans"/>
                <a:ea typeface="DM Sans"/>
                <a:cs typeface="DM Sans"/>
                <a:sym typeface="DM Sans"/>
              </a:rPr>
              <a:t>readme</a:t>
            </a:r>
            <a:r>
              <a:rPr b="0" i="0" lang="es" sz="1350" u="none" cap="none" strike="noStrike">
                <a:solidFill>
                  <a:srgbClr val="999999"/>
                </a:solidFill>
                <a:highlight>
                  <a:schemeClr val="accent6"/>
                </a:highlight>
                <a:latin typeface="DM Sans"/>
                <a:ea typeface="DM Sans"/>
                <a:cs typeface="DM Sans"/>
                <a:sym typeface="DM Sans"/>
              </a:rPr>
              <a:t> de Github deberá estar el </a:t>
            </a:r>
            <a:r>
              <a:rPr b="1" i="0" lang="es" sz="1350" u="none" cap="none" strike="noStrike">
                <a:solidFill>
                  <a:srgbClr val="999999"/>
                </a:solidFill>
                <a:highlight>
                  <a:schemeClr val="accent6"/>
                </a:highlight>
                <a:latin typeface="DM Sans"/>
                <a:ea typeface="DM Sans"/>
                <a:cs typeface="DM Sans"/>
                <a:sym typeface="DM Sans"/>
              </a:rPr>
              <a:t>nombre completo de los tres/dos participantes </a:t>
            </a:r>
            <a:r>
              <a:rPr b="0" i="0" lang="es" sz="1350" u="none" cap="none" strike="noStrike">
                <a:solidFill>
                  <a:srgbClr val="999999"/>
                </a:solidFill>
                <a:highlight>
                  <a:schemeClr val="accent6"/>
                </a:highlight>
                <a:latin typeface="DM Sans"/>
                <a:ea typeface="DM Sans"/>
                <a:cs typeface="DM Sans"/>
                <a:sym typeface="DM Sans"/>
              </a:rPr>
              <a:t>y una descripción de dos o tres renglones contando </a:t>
            </a:r>
            <a:r>
              <a:rPr b="1" i="0" lang="es" sz="1350" u="none" cap="none" strike="noStrike">
                <a:solidFill>
                  <a:srgbClr val="999999"/>
                </a:solidFill>
                <a:highlight>
                  <a:schemeClr val="accent6"/>
                </a:highlight>
                <a:latin typeface="DM Sans"/>
                <a:ea typeface="DM Sans"/>
                <a:cs typeface="DM Sans"/>
                <a:sym typeface="DM Sans"/>
              </a:rPr>
              <a:t>qué hizo cada uno.</a:t>
            </a:r>
            <a:endParaRPr b="1"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En el github debe haber un </a:t>
            </a:r>
            <a:r>
              <a:rPr b="1" i="0" lang="es" sz="1350" u="none" cap="none" strike="noStrike">
                <a:solidFill>
                  <a:srgbClr val="999999"/>
                </a:solidFill>
                <a:latin typeface="DM Sans"/>
                <a:ea typeface="DM Sans"/>
                <a:cs typeface="DM Sans"/>
                <a:sym typeface="DM Sans"/>
              </a:rPr>
              <a:t>video o link a vídeo</a:t>
            </a:r>
            <a:r>
              <a:rPr b="0" i="0" lang="es" sz="1350" u="none" cap="none" strike="noStrike">
                <a:solidFill>
                  <a:srgbClr val="999999"/>
                </a:solidFill>
                <a:latin typeface="DM Sans"/>
                <a:ea typeface="DM Sans"/>
                <a:cs typeface="DM Sans"/>
                <a:sym typeface="DM Sans"/>
              </a:rPr>
              <a:t> donde nos muestran su web funcionando en </a:t>
            </a:r>
            <a:r>
              <a:rPr b="1" i="0" lang="es" sz="1350" u="none" cap="none" strike="noStrike">
                <a:solidFill>
                  <a:srgbClr val="999999"/>
                </a:solidFill>
                <a:latin typeface="DM Sans"/>
                <a:ea typeface="DM Sans"/>
                <a:cs typeface="DM Sans"/>
                <a:sym typeface="DM Sans"/>
              </a:rPr>
              <a:t>no más de diez minutos. </a:t>
            </a:r>
            <a:endParaRPr b="1"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Dentro del Github deberá existir una carpeta con por lo menos 3 casos de pruebas debidamente documentados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44" name="Google Shape;444;p7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75"/>
          <p:cNvGrpSpPr/>
          <p:nvPr/>
        </p:nvGrpSpPr>
        <p:grpSpPr>
          <a:xfrm>
            <a:off x="457359" y="468298"/>
            <a:ext cx="431074" cy="431074"/>
            <a:chOff x="7208351" y="2467173"/>
            <a:chExt cx="738900" cy="738900"/>
          </a:xfrm>
        </p:grpSpPr>
        <p:sp>
          <p:nvSpPr>
            <p:cNvPr id="450" name="Google Shape;450;p7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7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52" name="Google Shape;452;p7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53" name="Google Shape;453;p7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54" name="Google Shape;454;p7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55" name="Google Shape;455;p75"/>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"Acerca de mí" donde se contará acerca de los dueños de la página manejado en el </a:t>
            </a:r>
            <a:r>
              <a:rPr b="1" i="0" lang="es" sz="1350" u="none" cap="none" strike="noStrike">
                <a:solidFill>
                  <a:srgbClr val="999999"/>
                </a:solidFill>
                <a:latin typeface="DM Sans"/>
                <a:ea typeface="DM Sans"/>
                <a:cs typeface="DM Sans"/>
                <a:sym typeface="DM Sans"/>
              </a:rPr>
              <a:t>route about/</a:t>
            </a:r>
            <a:r>
              <a:rPr b="0" i="0" lang="es" sz="1350" u="none" cap="none" strike="noStrike">
                <a:solidFill>
                  <a:srgbClr val="999999"/>
                </a:solidFill>
                <a:latin typeface="DM Sans"/>
                <a:ea typeface="DM Sans"/>
                <a:cs typeface="DM Sans"/>
                <a:sym typeface="DM Sans"/>
              </a:rPr>
              <a:t>.  </a:t>
            </a:r>
            <a:r>
              <a:rPr b="0" i="0" lang="es" sz="1350" u="none" cap="none" strike="noStrike">
                <a:solidFill>
                  <a:srgbClr val="999999"/>
                </a:solidFill>
                <a:highlight>
                  <a:schemeClr val="accent6"/>
                </a:highlight>
                <a:latin typeface="DM Sans"/>
                <a:ea typeface="DM Sans"/>
                <a:cs typeface="DM Sans"/>
                <a:sym typeface="DM Sans"/>
              </a:rPr>
              <a:t>(En castellano un “acerca de mí” que hable un poco de los creadores de la web y del proyecto).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blogs que debe alojarse en el </a:t>
            </a:r>
            <a:r>
              <a:rPr b="1" i="0" lang="es" sz="1350" u="none" cap="none" strike="noStrike">
                <a:solidFill>
                  <a:srgbClr val="999999"/>
                </a:solidFill>
                <a:latin typeface="DM Sans"/>
                <a:ea typeface="DM Sans"/>
                <a:cs typeface="DM Sans"/>
                <a:sym typeface="DM Sans"/>
              </a:rPr>
              <a:t>route pages/.</a:t>
            </a:r>
            <a:r>
              <a:rPr b="0" i="0" lang="es" sz="1350" u="none" cap="none" strike="noStrike">
                <a:solidFill>
                  <a:srgbClr val="999999"/>
                </a:solidFill>
                <a:highlight>
                  <a:schemeClr val="accent6"/>
                </a:highlight>
                <a:latin typeface="DM Sans"/>
                <a:ea typeface="DM Sans"/>
                <a:cs typeface="DM Sans"/>
                <a:sym typeface="DM Sans"/>
              </a:rPr>
              <a:t> (Es decir un html que permite listar todos los blogs de la BD, con una información mínima de dicho blog).</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Acceder a una pantalla que contendrá las páginas. Al clickear en “Leer más” debe navegar al detalle de la page mediante un </a:t>
            </a:r>
            <a:r>
              <a:rPr b="1" i="0" lang="es" sz="1350" u="none" cap="none" strike="noStrike">
                <a:solidFill>
                  <a:srgbClr val="999999"/>
                </a:solidFill>
                <a:latin typeface="DM Sans"/>
                <a:ea typeface="DM Sans"/>
                <a:cs typeface="DM Sans"/>
                <a:sym typeface="DM Sans"/>
              </a:rPr>
              <a:t>route pages/&lt;pageId&gt;. </a:t>
            </a:r>
            <a:r>
              <a:rPr b="0" i="0" lang="es" sz="1350" u="none" cap="none" strike="noStrike">
                <a:solidFill>
                  <a:srgbClr val="999999"/>
                </a:solidFill>
                <a:highlight>
                  <a:schemeClr val="accent6"/>
                </a:highlight>
                <a:latin typeface="DM Sans"/>
                <a:ea typeface="DM Sans"/>
                <a:cs typeface="DM Sans"/>
                <a:sym typeface="DM Sans"/>
              </a:rPr>
              <a:t>(O sea al hacer click se ve más detalle de lo que se veía en el apartado anterior).</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56" name="Google Shape;456;p7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76"/>
          <p:cNvGrpSpPr/>
          <p:nvPr/>
        </p:nvGrpSpPr>
        <p:grpSpPr>
          <a:xfrm>
            <a:off x="457359" y="468298"/>
            <a:ext cx="431074" cy="431074"/>
            <a:chOff x="7208351" y="2467173"/>
            <a:chExt cx="738900" cy="738900"/>
          </a:xfrm>
        </p:grpSpPr>
        <p:sp>
          <p:nvSpPr>
            <p:cNvPr id="462" name="Google Shape;462;p7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7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64" name="Google Shape;464;p7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65" name="Google Shape;465;p7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66" name="Google Shape;466;p7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67" name="Google Shape;467;p76"/>
          <p:cNvSpPr txBox="1"/>
          <p:nvPr/>
        </p:nvSpPr>
        <p:spPr>
          <a:xfrm>
            <a:off x="464100" y="1872275"/>
            <a:ext cx="82158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Si no existe ninguna página mostrar un "No hay páginas aún". </a:t>
            </a:r>
            <a:r>
              <a:rPr b="0" i="0" lang="es" sz="1350" u="none" cap="none" strike="noStrike">
                <a:solidFill>
                  <a:srgbClr val="999999"/>
                </a:solidFill>
                <a:highlight>
                  <a:schemeClr val="accent6"/>
                </a:highlight>
                <a:latin typeface="DM Sans"/>
                <a:ea typeface="DM Sans"/>
                <a:cs typeface="DM Sans"/>
                <a:sym typeface="DM Sans"/>
              </a:rPr>
              <a:t>(Aclarando, si en la página hacemos clic en algún lugar que no existe que diga eso, o que lleve a un html con esos mensaje, no dejar botones que no responden).</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Para crear, editar o borrar las fotos debes estar registrado como Administrador.</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Cada blog, es decir cada model Blog debe tener como mínimo, </a:t>
            </a:r>
            <a:r>
              <a:rPr b="0" i="0" lang="es" sz="1350" u="none" cap="none" strike="noStrike">
                <a:solidFill>
                  <a:srgbClr val="999999"/>
                </a:solidFill>
                <a:highlight>
                  <a:schemeClr val="accent6"/>
                </a:highlight>
                <a:latin typeface="DM Sans"/>
                <a:ea typeface="DM Sans"/>
                <a:cs typeface="DM Sans"/>
                <a:sym typeface="DM Sans"/>
              </a:rPr>
              <a:t>un título, subtítulo, cuerpo, autor, fecha y una image</a:t>
            </a:r>
            <a:r>
              <a:rPr b="0" i="0" lang="es" sz="1350" u="none" cap="none" strike="noStrike">
                <a:solidFill>
                  <a:srgbClr val="999999"/>
                </a:solidFill>
                <a:latin typeface="DM Sans"/>
                <a:ea typeface="DM Sans"/>
                <a:cs typeface="DM Sans"/>
                <a:sym typeface="DM Sans"/>
              </a:rPr>
              <a:t>n (mínimo y obligatorio, puede tener más).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Si los estudiantes deciden resolverlo de manera grupal, deben avisar al tutor y enviarle los nombres de los estudiantes que conforman el grupo de trabajo. Luego, agregar una carátula o instancia en el PF con los nombres de los estudiantes.</a:t>
            </a:r>
            <a:endParaRPr sz="135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68" name="Google Shape;468;p7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26" name="Google Shape;126;p3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2"/>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28" name="Google Shape;128;p32"/>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29" name="Google Shape;129;p32"/>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77"/>
          <p:cNvGrpSpPr/>
          <p:nvPr/>
        </p:nvGrpSpPr>
        <p:grpSpPr>
          <a:xfrm>
            <a:off x="457359" y="468298"/>
            <a:ext cx="431074" cy="431074"/>
            <a:chOff x="7208351" y="2467173"/>
            <a:chExt cx="738900" cy="738900"/>
          </a:xfrm>
        </p:grpSpPr>
        <p:sp>
          <p:nvSpPr>
            <p:cNvPr id="474" name="Google Shape;474;p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7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76" name="Google Shape;476;p7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77" name="Google Shape;477;p7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78" name="Google Shape;478;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79" name="Google Shape;479;p7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7"/>
          <p:cNvSpPr txBox="1"/>
          <p:nvPr/>
        </p:nvSpPr>
        <p:spPr>
          <a:xfrm>
            <a:off x="420875" y="1495050"/>
            <a:ext cx="8596800" cy="1348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Piezas sugeridas, no hace falta que estén todas, pero tiene que haber por lo menos un CRUD completo y el módulo de Login debe ser sólido:</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481" name="Google Shape;481;p77"/>
          <p:cNvGraphicFramePr/>
          <p:nvPr/>
        </p:nvGraphicFramePr>
        <p:xfrm>
          <a:off x="866200" y="2496875"/>
          <a:ext cx="3000000" cy="3000000"/>
        </p:xfrm>
        <a:graphic>
          <a:graphicData uri="http://schemas.openxmlformats.org/drawingml/2006/table">
            <a:tbl>
              <a:tblPr>
                <a:noFill/>
                <a:tableStyleId>{A78BAB23-811E-4976-9075-A34E7D3C8DFD}</a:tableStyleId>
              </a:tblPr>
              <a:tblGrid>
                <a:gridCol w="2347825"/>
                <a:gridCol w="2347825"/>
                <a:gridCol w="2347825"/>
              </a:tblGrid>
              <a:tr h="1930525">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NavBar      </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Home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About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Login</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Signup</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Messages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Logout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Create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Delete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Get 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profile</a:t>
                      </a:r>
                      <a:endParaRPr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pSp>
        <p:nvGrpSpPr>
          <p:cNvPr id="486" name="Google Shape;486;p78"/>
          <p:cNvGrpSpPr/>
          <p:nvPr/>
        </p:nvGrpSpPr>
        <p:grpSpPr>
          <a:xfrm>
            <a:off x="457359" y="468298"/>
            <a:ext cx="431074" cy="431074"/>
            <a:chOff x="7208351" y="2467173"/>
            <a:chExt cx="738900" cy="738900"/>
          </a:xfrm>
        </p:grpSpPr>
        <p:sp>
          <p:nvSpPr>
            <p:cNvPr id="487" name="Google Shape;487;p7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7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89" name="Google Shape;489;p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90" name="Google Shape;490;p7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91" name="Google Shape;491;p7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92" name="Google Shape;492;p78"/>
          <p:cNvSpPr txBox="1"/>
          <p:nvPr/>
        </p:nvSpPr>
        <p:spPr>
          <a:xfrm>
            <a:off x="464100" y="1872275"/>
            <a:ext cx="82158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registro donde se puedan registrar usuarios en el route accounts/signup, un usuario está compuesto por: email - contraseña - nombre de usuario.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login en el route accounts/login/ la cual permite loguearse con los datos de administrador o de usuario normal.</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perfiles en el route accounts/profile/ la cual muestra la info de nuestro usuario y permite poder modificar y/o borrar: imagen - nombre - descripción -  un link a una página web - email y contraseña.</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93" name="Google Shape;493;p7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79"/>
          <p:cNvGrpSpPr/>
          <p:nvPr/>
        </p:nvGrpSpPr>
        <p:grpSpPr>
          <a:xfrm>
            <a:off x="457359" y="468298"/>
            <a:ext cx="431074" cy="431074"/>
            <a:chOff x="7208351" y="2467173"/>
            <a:chExt cx="738900" cy="738900"/>
          </a:xfrm>
        </p:grpSpPr>
        <p:sp>
          <p:nvSpPr>
            <p:cNvPr id="499" name="Google Shape;499;p7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79"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501" name="Google Shape;501;p7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502" name="Google Shape;502;p7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03" name="Google Shape;503;p7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504" name="Google Shape;504;p79"/>
          <p:cNvSpPr txBox="1"/>
          <p:nvPr/>
        </p:nvSpPr>
        <p:spPr>
          <a:xfrm>
            <a:off x="464100" y="1872275"/>
            <a:ext cx="8215800" cy="30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un admin en route admin/ donde se puedan manejar las apps y los datos en las apps.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mensajería en el route messages/ para que los perfiles se puedan contactar entre sí.</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999999"/>
                </a:solidFill>
                <a:highlight>
                  <a:schemeClr val="accent6"/>
                </a:highlight>
                <a:latin typeface="DM Sans"/>
                <a:ea typeface="DM Sans"/>
                <a:cs typeface="DM Sans"/>
                <a:sym typeface="DM Sans"/>
              </a:rPr>
              <a:t>NOTA: No hace falta que sean APPs separadas, con dos APP estarán bien.</a:t>
            </a:r>
            <a:endParaRPr b="0" i="0" sz="1350" u="none" cap="none" strike="noStrike">
              <a:solidFill>
                <a:srgbClr val="999999"/>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100">
                <a:highlight>
                  <a:srgbClr val="EAFF6A"/>
                </a:highlight>
                <a:latin typeface="DM Sans"/>
                <a:ea typeface="DM Sans"/>
                <a:cs typeface="DM Sans"/>
                <a:sym typeface="DM Sans"/>
              </a:rPr>
              <a:t>Recuerden que en la clase 1 tienen disponible un proyecto modelo de un ex estudiante para tomar como inspiración.</a:t>
            </a:r>
            <a:endParaRPr sz="1100">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u="sng">
              <a:solidFill>
                <a:srgbClr val="83AEFB"/>
              </a:solidFill>
              <a:latin typeface="DM Sans"/>
              <a:ea typeface="DM Sans"/>
              <a:cs typeface="DM Sans"/>
              <a:sym typeface="DM Sans"/>
            </a:endParaRPr>
          </a:p>
        </p:txBody>
      </p:sp>
      <p:sp>
        <p:nvSpPr>
          <p:cNvPr id="505" name="Google Shape;505;p7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0"/>
          <p:cNvSpPr txBox="1"/>
          <p:nvPr/>
        </p:nvSpPr>
        <p:spPr>
          <a:xfrm>
            <a:off x="584250" y="998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Duda frecuente</a:t>
            </a:r>
            <a:endParaRPr b="1" sz="4000">
              <a:solidFill>
                <a:srgbClr val="EAFF6A"/>
              </a:solidFill>
              <a:latin typeface="DM Sans"/>
              <a:ea typeface="DM Sans"/>
              <a:cs typeface="DM Sans"/>
              <a:sym typeface="DM Sans"/>
            </a:endParaRPr>
          </a:p>
        </p:txBody>
      </p:sp>
      <p:sp>
        <p:nvSpPr>
          <p:cNvPr id="511" name="Google Shape;511;p80"/>
          <p:cNvSpPr txBox="1"/>
          <p:nvPr/>
        </p:nvSpPr>
        <p:spPr>
          <a:xfrm>
            <a:off x="636450" y="1891500"/>
            <a:ext cx="76539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En caso que no quieras hacer una Web simil Blog, puedes optar por otra opción, pero </a:t>
            </a:r>
            <a:r>
              <a:rPr b="1" lang="es" sz="2500">
                <a:solidFill>
                  <a:srgbClr val="EAFF6A"/>
                </a:solidFill>
                <a:latin typeface="DM Sans"/>
                <a:ea typeface="DM Sans"/>
                <a:cs typeface="DM Sans"/>
                <a:sym typeface="DM Sans"/>
              </a:rPr>
              <a:t>deberá tener la misma estructura que el modelo básico, título, subtítulo, texto, imagen/es, autor, fecha. Y la web debe tener un funcionamiento similar. </a:t>
            </a:r>
            <a:endParaRPr b="1" sz="2500">
              <a:solidFill>
                <a:srgbClr val="EAFF6A"/>
              </a:solidFill>
              <a:latin typeface="DM Sans"/>
              <a:ea typeface="DM Sans"/>
              <a:cs typeface="DM Sans"/>
              <a:sym typeface="DM Sans"/>
            </a:endParaRPr>
          </a:p>
        </p:txBody>
      </p:sp>
      <p:grpSp>
        <p:nvGrpSpPr>
          <p:cNvPr id="512" name="Google Shape;512;p80"/>
          <p:cNvGrpSpPr/>
          <p:nvPr/>
        </p:nvGrpSpPr>
        <p:grpSpPr>
          <a:xfrm>
            <a:off x="457362" y="468299"/>
            <a:ext cx="431074" cy="431074"/>
            <a:chOff x="7208351" y="2467173"/>
            <a:chExt cx="738900" cy="738900"/>
          </a:xfrm>
        </p:grpSpPr>
        <p:sp>
          <p:nvSpPr>
            <p:cNvPr id="513" name="Google Shape;513;p8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8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515" name="Google Shape;515;p80"/>
          <p:cNvSpPr txBox="1"/>
          <p:nvPr/>
        </p:nvSpPr>
        <p:spPr>
          <a:xfrm>
            <a:off x="930550" y="468275"/>
            <a:ext cx="358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lt1"/>
                </a:solidFill>
                <a:latin typeface="DM Sans"/>
                <a:ea typeface="DM Sans"/>
                <a:cs typeface="DM Sans"/>
                <a:sym typeface="DM Sans"/>
              </a:rPr>
              <a:t>ENTREGA DEL PROYECTO FINAL</a:t>
            </a:r>
            <a:endParaRPr b="1" i="0" sz="1400" u="none" cap="none" strike="noStrike">
              <a:solidFill>
                <a:schemeClr val="lt1"/>
              </a:solidFill>
              <a:latin typeface="DM Sans"/>
              <a:ea typeface="DM Sans"/>
              <a:cs typeface="DM Sans"/>
              <a:sym typeface="DM Sans"/>
            </a:endParaRPr>
          </a:p>
        </p:txBody>
      </p:sp>
      <p:sp>
        <p:nvSpPr>
          <p:cNvPr id="516" name="Google Shape;516;p8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¿Aún quieres conocer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recomendamos el siguiente material</a:t>
            </a:r>
            <a:endParaRPr b="1" sz="3500">
              <a:solidFill>
                <a:schemeClr val="dk1"/>
              </a:solidFill>
              <a:latin typeface="DM Sans"/>
              <a:ea typeface="DM Sans"/>
              <a:cs typeface="DM Sans"/>
              <a:sym typeface="DM Sans"/>
            </a:endParaRPr>
          </a:p>
        </p:txBody>
      </p:sp>
      <p:grpSp>
        <p:nvGrpSpPr>
          <p:cNvPr id="522" name="Google Shape;522;p81"/>
          <p:cNvGrpSpPr/>
          <p:nvPr/>
        </p:nvGrpSpPr>
        <p:grpSpPr>
          <a:xfrm>
            <a:off x="4202550" y="994173"/>
            <a:ext cx="738900" cy="738900"/>
            <a:chOff x="4202550" y="994173"/>
            <a:chExt cx="738900" cy="738900"/>
          </a:xfrm>
        </p:grpSpPr>
        <p:sp>
          <p:nvSpPr>
            <p:cNvPr id="523" name="Google Shape;523;p8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4" name="Google Shape;524;p8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530" name="Google Shape;530;p82"/>
          <p:cNvGrpSpPr/>
          <p:nvPr/>
        </p:nvGrpSpPr>
        <p:grpSpPr>
          <a:xfrm>
            <a:off x="457358" y="468285"/>
            <a:ext cx="431074" cy="431074"/>
            <a:chOff x="4202550" y="994173"/>
            <a:chExt cx="738900" cy="738900"/>
          </a:xfrm>
        </p:grpSpPr>
        <p:sp>
          <p:nvSpPr>
            <p:cNvPr id="531" name="Google Shape;531;p8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2" name="Google Shape;532;p8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33" name="Google Shape;533;p8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34" name="Google Shape;534;p8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535" name="Google Shape;535;p82"/>
          <p:cNvSpPr txBox="1"/>
          <p:nvPr/>
        </p:nvSpPr>
        <p:spPr>
          <a:xfrm>
            <a:off x="612850" y="1919975"/>
            <a:ext cx="3834600" cy="97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Python Tutorial</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W3 Schools</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3"/>
          <p:cNvSpPr txBox="1"/>
          <p:nvPr/>
        </p:nvSpPr>
        <p:spPr>
          <a:xfrm>
            <a:off x="457350" y="2286375"/>
            <a:ext cx="6213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Te invitamos a escuchar, después de la clase o durante el break,</a:t>
            </a:r>
            <a:r>
              <a:rPr lang="es" sz="2500">
                <a:solidFill>
                  <a:schemeClr val="lt1"/>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3"/>
              </a:rPr>
              <a:t>el siguiente Podcast </a:t>
            </a:r>
            <a:r>
              <a:rPr lang="es" sz="2500">
                <a:solidFill>
                  <a:schemeClr val="lt1"/>
                </a:solidFill>
                <a:latin typeface="DM Sans"/>
                <a:ea typeface="DM Sans"/>
                <a:cs typeface="DM Sans"/>
                <a:sym typeface="DM Sans"/>
              </a:rPr>
              <a:t>que preparamos para acompañar tus próximos pasos y responder las dudas más frecuentes. 🚀</a:t>
            </a:r>
            <a:endParaRPr b="1" sz="2500">
              <a:solidFill>
                <a:srgbClr val="EAFF6A"/>
              </a:solidFill>
              <a:latin typeface="DM Sans"/>
              <a:ea typeface="DM Sans"/>
              <a:cs typeface="DM Sans"/>
              <a:sym typeface="DM Sans"/>
            </a:endParaRPr>
          </a:p>
        </p:txBody>
      </p:sp>
      <p:sp>
        <p:nvSpPr>
          <p:cNvPr id="541" name="Google Shape;541;p83"/>
          <p:cNvSpPr txBox="1"/>
          <p:nvPr/>
        </p:nvSpPr>
        <p:spPr>
          <a:xfrm>
            <a:off x="457350" y="775638"/>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¿Qué hacer después de Python?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552" name="Google Shape;552;p85"/>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Heroku</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PythonAnyWhere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Pendientes de Python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3"/>
          <p:cNvSpPr txBox="1"/>
          <p:nvPr/>
        </p:nvSpPr>
        <p:spPr>
          <a:xfrm>
            <a:off x="1498350" y="9565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Proyecto Final</a:t>
            </a:r>
            <a:endParaRPr b="1" i="0" sz="3500" u="none" cap="none" strike="noStrike">
              <a:solidFill>
                <a:srgbClr val="EAFF6A"/>
              </a:solidFill>
              <a:latin typeface="DM Sans"/>
              <a:ea typeface="DM Sans"/>
              <a:cs typeface="DM Sans"/>
              <a:sym typeface="DM Sans"/>
            </a:endParaRPr>
          </a:p>
        </p:txBody>
      </p:sp>
      <p:sp>
        <p:nvSpPr>
          <p:cNvPr id="135" name="Google Shape;135;p33"/>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136" name="Google Shape;136;p33"/>
          <p:cNvSpPr txBox="1"/>
          <p:nvPr/>
        </p:nvSpPr>
        <p:spPr>
          <a:xfrm>
            <a:off x="632400" y="40314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137" name="Google Shape;137;p33"/>
          <p:cNvSpPr txBox="1"/>
          <p:nvPr/>
        </p:nvSpPr>
        <p:spPr>
          <a:xfrm>
            <a:off x="660900" y="1977675"/>
            <a:ext cx="782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400">
                <a:solidFill>
                  <a:srgbClr val="B7B7B7"/>
                </a:solidFill>
                <a:latin typeface="DM Sans"/>
                <a:ea typeface="DM Sans"/>
                <a:cs typeface="DM Sans"/>
                <a:sym typeface="DM Sans"/>
              </a:rPr>
              <a:t>Comenzaremos la clase compartiendo las dudas o inquietudes que puedan tener con respecto al Proyecto Final.</a:t>
            </a:r>
            <a:endParaRPr sz="2400">
              <a:solidFill>
                <a:srgbClr val="B7B7B7"/>
              </a:solidFill>
              <a:latin typeface="DM Sans"/>
              <a:ea typeface="DM Sans"/>
              <a:cs typeface="DM Sans"/>
              <a:sym typeface="DM Sans"/>
            </a:endParaRPr>
          </a:p>
        </p:txBody>
      </p:sp>
      <p:grpSp>
        <p:nvGrpSpPr>
          <p:cNvPr id="138" name="Google Shape;138;p33"/>
          <p:cNvGrpSpPr/>
          <p:nvPr/>
        </p:nvGrpSpPr>
        <p:grpSpPr>
          <a:xfrm>
            <a:off x="660901" y="887198"/>
            <a:ext cx="738900" cy="738900"/>
            <a:chOff x="7208351" y="2467173"/>
            <a:chExt cx="738900" cy="738900"/>
          </a:xfrm>
        </p:grpSpPr>
        <p:sp>
          <p:nvSpPr>
            <p:cNvPr id="139" name="Google Shape;139;p3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88"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1" i="0" lang="es" sz="5000" u="none" cap="none" strike="noStrike">
                <a:solidFill>
                  <a:schemeClr val="dk1"/>
                </a:solidFill>
                <a:latin typeface="DM Sans"/>
                <a:ea typeface="DM Sans"/>
                <a:cs typeface="DM Sans"/>
                <a:sym typeface="DM Sans"/>
              </a:rPr>
              <a:t>🎓</a:t>
            </a:r>
            <a:endParaRPr b="1" i="0" sz="5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¡Gracias por estudiar con nosotros!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Heroku - </a:t>
            </a:r>
            <a:r>
              <a:rPr b="1" i="0" lang="es" sz="4000" u="none" cap="none" strike="noStrike">
                <a:solidFill>
                  <a:srgbClr val="EAFF6A"/>
                </a:solidFill>
                <a:latin typeface="DM Sans"/>
                <a:ea typeface="DM Sans"/>
                <a:cs typeface="DM Sans"/>
                <a:sym typeface="DM Sans"/>
              </a:rPr>
              <a:t>Pythonanywhere</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Heroku</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Heroku*</a:t>
            </a:r>
            <a:endParaRPr b="1" i="0" sz="4000" u="none" cap="none" strike="noStrike">
              <a:solidFill>
                <a:schemeClr val="dk1"/>
              </a:solidFill>
              <a:latin typeface="DM Sans"/>
              <a:ea typeface="DM Sans"/>
              <a:cs typeface="DM Sans"/>
              <a:sym typeface="DM Sans"/>
            </a:endParaRPr>
          </a:p>
        </p:txBody>
      </p:sp>
      <p:sp>
        <p:nvSpPr>
          <p:cNvPr id="156" name="Google Shape;156;p36"/>
          <p:cNvSpPr txBox="1"/>
          <p:nvPr/>
        </p:nvSpPr>
        <p:spPr>
          <a:xfrm>
            <a:off x="457725" y="2059225"/>
            <a:ext cx="4228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Heroku es una plataforma que ayuda a los desarrolladores a ejecutar y mantener sus proyectos sin preocuparse por la gestión de la infraestructura.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Esto incluye 👉 bases de datos, seguridad, networking, logging y monitoreo. </a:t>
            </a:r>
            <a:r>
              <a:rPr b="0" i="0" lang="es" sz="1350" u="none" cap="none" strike="noStrike">
                <a:solidFill>
                  <a:srgbClr val="000000"/>
                </a:solidFill>
                <a:highlight>
                  <a:schemeClr val="accent6"/>
                </a:highlight>
                <a:latin typeface="DM Sans"/>
                <a:ea typeface="DM Sans"/>
                <a:cs typeface="DM Sans"/>
                <a:sym typeface="DM Sans"/>
              </a:rPr>
              <a:t>Con Heroku podrás tener online tu proyecto en pocos minutos.</a:t>
            </a:r>
            <a:endParaRPr b="0" i="0" sz="1350" u="none" cap="none" strike="noStrike">
              <a:solidFill>
                <a:srgbClr val="000000"/>
              </a:solidFill>
              <a:highlight>
                <a:schemeClr val="accent6"/>
              </a:highlight>
              <a:latin typeface="DM Sans"/>
              <a:ea typeface="DM Sans"/>
              <a:cs typeface="DM Sans"/>
              <a:sym typeface="DM Sans"/>
            </a:endParaRPr>
          </a:p>
        </p:txBody>
      </p:sp>
      <p:pic>
        <p:nvPicPr>
          <p:cNvPr id="157" name="Google Shape;157;p36"/>
          <p:cNvPicPr preferRelativeResize="0"/>
          <p:nvPr/>
        </p:nvPicPr>
        <p:blipFill rotWithShape="1">
          <a:blip r:embed="rId3">
            <a:alphaModFix/>
          </a:blip>
          <a:srcRect b="0" l="0" r="0" t="0"/>
          <a:stretch/>
        </p:blipFill>
        <p:spPr>
          <a:xfrm>
            <a:off x="5066050" y="1811863"/>
            <a:ext cx="3601700" cy="1519775"/>
          </a:xfrm>
          <a:prstGeom prst="rect">
            <a:avLst/>
          </a:prstGeom>
          <a:noFill/>
          <a:ln>
            <a:noFill/>
          </a:ln>
        </p:spPr>
      </p:pic>
      <p:sp>
        <p:nvSpPr>
          <p:cNvPr id="158" name="Google Shape;158;p36"/>
          <p:cNvSpPr txBox="1"/>
          <p:nvPr/>
        </p:nvSpPr>
        <p:spPr>
          <a:xfrm>
            <a:off x="467600" y="4549525"/>
            <a:ext cx="727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partir de noviembre 2022 comenzó a ser pago</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